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9" r:id="rId3"/>
    <p:sldId id="258" r:id="rId4"/>
    <p:sldId id="260" r:id="rId5"/>
    <p:sldId id="261" r:id="rId6"/>
    <p:sldId id="262" r:id="rId7"/>
    <p:sldId id="264" r:id="rId8"/>
    <p:sldId id="266" r:id="rId9"/>
    <p:sldId id="267" r:id="rId10"/>
    <p:sldId id="268" r:id="rId11"/>
    <p:sldId id="265" r:id="rId12"/>
    <p:sldId id="269" r:id="rId13"/>
    <p:sldId id="270" r:id="rId14"/>
    <p:sldId id="271" r:id="rId15"/>
    <p:sldId id="272" r:id="rId16"/>
    <p:sldId id="273" r:id="rId17"/>
    <p:sldId id="274" r:id="rId18"/>
    <p:sldId id="275" r:id="rId19"/>
    <p:sldId id="276" r:id="rId20"/>
    <p:sldId id="278" r:id="rId21"/>
    <p:sldId id="279" r:id="rId22"/>
    <p:sldId id="280" r:id="rId23"/>
    <p:sldId id="281" r:id="rId24"/>
    <p:sldId id="284" r:id="rId25"/>
    <p:sldId id="282" r:id="rId26"/>
    <p:sldId id="283" r:id="rId27"/>
    <p:sldId id="285" r:id="rId28"/>
    <p:sldId id="286" r:id="rId29"/>
    <p:sldId id="287" r:id="rId30"/>
    <p:sldId id="288" r:id="rId31"/>
    <p:sldId id="289"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5"/>
    <p:restoredTop sz="94574"/>
  </p:normalViewPr>
  <p:slideViewPr>
    <p:cSldViewPr snapToGrid="0">
      <p:cViewPr varScale="1">
        <p:scale>
          <a:sx n="77" d="100"/>
          <a:sy n="77" d="100"/>
        </p:scale>
        <p:origin x="216"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ata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D8A0CB-1826-4BC9-A6C4-118C51AD054C}" type="doc">
      <dgm:prSet loTypeId="urn:microsoft.com/office/officeart/2018/2/layout/IconCircle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98B14201-7C81-4615-912D-95B270EAF4D8}">
      <dgm:prSet/>
      <dgm:spPr/>
      <dgm:t>
        <a:bodyPr/>
        <a:lstStyle/>
        <a:p>
          <a:r>
            <a:rPr lang="en-US" b="1" i="0" dirty="0">
              <a:latin typeface="Constantia" panose="02030602050306030303" pitchFamily="18" charset="0"/>
            </a:rPr>
            <a:t>Objective</a:t>
          </a:r>
          <a:r>
            <a:rPr lang="en-US" b="0" i="0" dirty="0">
              <a:latin typeface="Constantia" panose="02030602050306030303" pitchFamily="18" charset="0"/>
            </a:rPr>
            <a:t>: Analyze NYC restaurant inspection data and business acceleration data to understand factors affecting inspection grades.</a:t>
          </a:r>
        </a:p>
      </dgm:t>
    </dgm:pt>
    <dgm:pt modelId="{06E60C17-F5F6-420D-9EB7-A5703E6EDD46}" type="parTrans" cxnId="{733BFD99-AD8E-495F-B490-699EEBA83250}">
      <dgm:prSet/>
      <dgm:spPr/>
      <dgm:t>
        <a:bodyPr/>
        <a:lstStyle/>
        <a:p>
          <a:endParaRPr lang="en-US"/>
        </a:p>
      </dgm:t>
    </dgm:pt>
    <dgm:pt modelId="{A7DCE512-D2C5-4A02-9556-DD6C1CFAA5A5}" type="sibTrans" cxnId="{733BFD99-AD8E-495F-B490-699EEBA83250}">
      <dgm:prSet/>
      <dgm:spPr/>
      <dgm:t>
        <a:bodyPr/>
        <a:lstStyle/>
        <a:p>
          <a:endParaRPr lang="en-US"/>
        </a:p>
      </dgm:t>
    </dgm:pt>
    <dgm:pt modelId="{547D1C39-92D1-4836-8A01-2C2DB04E8F87}">
      <dgm:prSet/>
      <dgm:spPr/>
      <dgm:t>
        <a:bodyPr/>
        <a:lstStyle/>
        <a:p>
          <a:r>
            <a:rPr lang="en-US" b="1" i="0" dirty="0">
              <a:latin typeface="Constantia" panose="02030602050306030303" pitchFamily="18" charset="0"/>
            </a:rPr>
            <a:t>Key Context</a:t>
          </a:r>
          <a:r>
            <a:rPr lang="en-US" b="0" i="0" dirty="0">
              <a:latin typeface="Constantia" panose="02030602050306030303" pitchFamily="18" charset="0"/>
            </a:rPr>
            <a:t>: NYC Department of Health and Mental Hygiene (DOHMH) assigns grades to restaurants based on health and safety inspections. These grades influence public perception and business success.</a:t>
          </a:r>
        </a:p>
      </dgm:t>
    </dgm:pt>
    <dgm:pt modelId="{E2FD2A5A-9F10-4579-8CCC-40513AA1C7A3}" type="parTrans" cxnId="{DA1A72D5-B449-4C06-A894-22B1F91C4FE4}">
      <dgm:prSet/>
      <dgm:spPr/>
      <dgm:t>
        <a:bodyPr/>
        <a:lstStyle/>
        <a:p>
          <a:endParaRPr lang="en-US"/>
        </a:p>
      </dgm:t>
    </dgm:pt>
    <dgm:pt modelId="{FECFE6D5-C1B2-452B-8D72-68BC41029C33}" type="sibTrans" cxnId="{DA1A72D5-B449-4C06-A894-22B1F91C4FE4}">
      <dgm:prSet/>
      <dgm:spPr/>
      <dgm:t>
        <a:bodyPr/>
        <a:lstStyle/>
        <a:p>
          <a:endParaRPr lang="en-US"/>
        </a:p>
      </dgm:t>
    </dgm:pt>
    <dgm:pt modelId="{96EDED65-E920-4B91-B99A-AFBB4DEA6986}">
      <dgm:prSet/>
      <dgm:spPr/>
      <dgm:t>
        <a:bodyPr/>
        <a:lstStyle/>
        <a:p>
          <a:r>
            <a:rPr lang="en-US" b="1" i="0" dirty="0">
              <a:latin typeface="Constantia" panose="02030602050306030303" pitchFamily="18" charset="0"/>
            </a:rPr>
            <a:t>Goals</a:t>
          </a:r>
          <a:r>
            <a:rPr lang="en-US" b="0" i="0" dirty="0">
              <a:latin typeface="Constantia" panose="02030602050306030303" pitchFamily="18" charset="0"/>
            </a:rPr>
            <a:t>:  Identify patterns and trends in inspection data. Determine factors influencing restaurant inspection grades. Develop predictive models for forecasting future inspection grades. </a:t>
          </a:r>
        </a:p>
      </dgm:t>
    </dgm:pt>
    <dgm:pt modelId="{92059CC1-75B9-4334-A025-33980335DA07}" type="parTrans" cxnId="{0026FD96-7EE8-4CA1-BCDB-61E4D1A1B89E}">
      <dgm:prSet/>
      <dgm:spPr/>
      <dgm:t>
        <a:bodyPr/>
        <a:lstStyle/>
        <a:p>
          <a:endParaRPr lang="en-US"/>
        </a:p>
      </dgm:t>
    </dgm:pt>
    <dgm:pt modelId="{40F537BC-766E-4380-B12C-708ECAC87C55}" type="sibTrans" cxnId="{0026FD96-7EE8-4CA1-BCDB-61E4D1A1B89E}">
      <dgm:prSet/>
      <dgm:spPr/>
      <dgm:t>
        <a:bodyPr/>
        <a:lstStyle/>
        <a:p>
          <a:endParaRPr lang="en-US"/>
        </a:p>
      </dgm:t>
    </dgm:pt>
    <dgm:pt modelId="{359279B4-9EB1-4D60-BE0B-5718C8C8EFF0}">
      <dgm:prSet/>
      <dgm:spPr/>
      <dgm:t>
        <a:bodyPr/>
        <a:lstStyle/>
        <a:p>
          <a:r>
            <a:rPr lang="en-US" b="1" i="0" dirty="0">
              <a:latin typeface="Constantia" panose="02030602050306030303" pitchFamily="18" charset="0"/>
            </a:rPr>
            <a:t>Business Impact</a:t>
          </a:r>
          <a:r>
            <a:rPr lang="en-US" b="0" i="0" dirty="0">
              <a:latin typeface="Constantia" panose="02030602050306030303" pitchFamily="18" charset="0"/>
            </a:rPr>
            <a:t>:  Insights can help restaurants improve compliance and streamline operations. Publicly available grades affect customer trust and business reputation. Results may guide regulatory bodies and business stakeholders in decision-making and strategy.</a:t>
          </a:r>
        </a:p>
      </dgm:t>
    </dgm:pt>
    <dgm:pt modelId="{56C2F6B7-B6BD-4800-AAD2-16F256ADC3AE}" type="parTrans" cxnId="{8938CA73-C4E9-49FE-942A-8241782E95A4}">
      <dgm:prSet/>
      <dgm:spPr/>
      <dgm:t>
        <a:bodyPr/>
        <a:lstStyle/>
        <a:p>
          <a:endParaRPr lang="en-US"/>
        </a:p>
      </dgm:t>
    </dgm:pt>
    <dgm:pt modelId="{13303D14-6B61-432D-AFE4-2136CD3BD2FD}" type="sibTrans" cxnId="{8938CA73-C4E9-49FE-942A-8241782E95A4}">
      <dgm:prSet/>
      <dgm:spPr/>
      <dgm:t>
        <a:bodyPr/>
        <a:lstStyle/>
        <a:p>
          <a:endParaRPr lang="en-US"/>
        </a:p>
      </dgm:t>
    </dgm:pt>
    <dgm:pt modelId="{26CEF264-87B5-4745-82EF-F4D88BDFE0C6}" type="pres">
      <dgm:prSet presAssocID="{11D8A0CB-1826-4BC9-A6C4-118C51AD054C}" presName="root" presStyleCnt="0">
        <dgm:presLayoutVars>
          <dgm:dir/>
          <dgm:resizeHandles val="exact"/>
        </dgm:presLayoutVars>
      </dgm:prSet>
      <dgm:spPr/>
    </dgm:pt>
    <dgm:pt modelId="{27C5150C-D31D-4DE3-B006-B691942EF3FA}" type="pres">
      <dgm:prSet presAssocID="{11D8A0CB-1826-4BC9-A6C4-118C51AD054C}" presName="container" presStyleCnt="0">
        <dgm:presLayoutVars>
          <dgm:dir/>
          <dgm:resizeHandles val="exact"/>
        </dgm:presLayoutVars>
      </dgm:prSet>
      <dgm:spPr/>
    </dgm:pt>
    <dgm:pt modelId="{AC878AD8-03CB-43B7-860E-74A3AC1BD09F}" type="pres">
      <dgm:prSet presAssocID="{98B14201-7C81-4615-912D-95B270EAF4D8}" presName="compNode" presStyleCnt="0"/>
      <dgm:spPr/>
    </dgm:pt>
    <dgm:pt modelId="{3A8EF50A-747E-4377-804C-B3D7C944E0BD}" type="pres">
      <dgm:prSet presAssocID="{98B14201-7C81-4615-912D-95B270EAF4D8}" presName="iconBgRect" presStyleLbl="bgShp" presStyleIdx="0" presStyleCnt="4"/>
      <dgm:spPr/>
    </dgm:pt>
    <dgm:pt modelId="{689D694F-9612-41C9-9D5E-E2825B621B9C}" type="pres">
      <dgm:prSet presAssocID="{98B14201-7C81-4615-912D-95B270EAF4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5C39C34-EC05-4055-A855-E9F532BF4103}" type="pres">
      <dgm:prSet presAssocID="{98B14201-7C81-4615-912D-95B270EAF4D8}" presName="spaceRect" presStyleCnt="0"/>
      <dgm:spPr/>
    </dgm:pt>
    <dgm:pt modelId="{CC036F77-ADE2-433B-8F76-BBABDC656B0A}" type="pres">
      <dgm:prSet presAssocID="{98B14201-7C81-4615-912D-95B270EAF4D8}" presName="textRect" presStyleLbl="revTx" presStyleIdx="0" presStyleCnt="4">
        <dgm:presLayoutVars>
          <dgm:chMax val="1"/>
          <dgm:chPref val="1"/>
        </dgm:presLayoutVars>
      </dgm:prSet>
      <dgm:spPr/>
    </dgm:pt>
    <dgm:pt modelId="{2FDE2342-F3E5-4910-B847-911D8B070B92}" type="pres">
      <dgm:prSet presAssocID="{A7DCE512-D2C5-4A02-9556-DD6C1CFAA5A5}" presName="sibTrans" presStyleLbl="sibTrans2D1" presStyleIdx="0" presStyleCnt="0"/>
      <dgm:spPr/>
    </dgm:pt>
    <dgm:pt modelId="{29622E7E-5D33-4824-967A-B16CA4BFDB1A}" type="pres">
      <dgm:prSet presAssocID="{547D1C39-92D1-4836-8A01-2C2DB04E8F87}" presName="compNode" presStyleCnt="0"/>
      <dgm:spPr/>
    </dgm:pt>
    <dgm:pt modelId="{DACC4848-27FF-4C5E-B930-CF50224C40A3}" type="pres">
      <dgm:prSet presAssocID="{547D1C39-92D1-4836-8A01-2C2DB04E8F87}" presName="iconBgRect" presStyleLbl="bgShp" presStyleIdx="1" presStyleCnt="4"/>
      <dgm:spPr/>
    </dgm:pt>
    <dgm:pt modelId="{ACBB68F1-458C-4349-B479-6D3A5F25696E}" type="pres">
      <dgm:prSet presAssocID="{547D1C39-92D1-4836-8A01-2C2DB04E8F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D0935274-EE8D-42D9-A2C9-5703FB80D13A}" type="pres">
      <dgm:prSet presAssocID="{547D1C39-92D1-4836-8A01-2C2DB04E8F87}" presName="spaceRect" presStyleCnt="0"/>
      <dgm:spPr/>
    </dgm:pt>
    <dgm:pt modelId="{00116634-DC65-4D58-B16B-87494DC85291}" type="pres">
      <dgm:prSet presAssocID="{547D1C39-92D1-4836-8A01-2C2DB04E8F87}" presName="textRect" presStyleLbl="revTx" presStyleIdx="1" presStyleCnt="4">
        <dgm:presLayoutVars>
          <dgm:chMax val="1"/>
          <dgm:chPref val="1"/>
        </dgm:presLayoutVars>
      </dgm:prSet>
      <dgm:spPr/>
    </dgm:pt>
    <dgm:pt modelId="{82671F68-C475-46CC-B82A-7FEED0B82A44}" type="pres">
      <dgm:prSet presAssocID="{FECFE6D5-C1B2-452B-8D72-68BC41029C33}" presName="sibTrans" presStyleLbl="sibTrans2D1" presStyleIdx="0" presStyleCnt="0"/>
      <dgm:spPr/>
    </dgm:pt>
    <dgm:pt modelId="{D895C277-257D-41D3-BDF3-C1558E21DCCF}" type="pres">
      <dgm:prSet presAssocID="{96EDED65-E920-4B91-B99A-AFBB4DEA6986}" presName="compNode" presStyleCnt="0"/>
      <dgm:spPr/>
    </dgm:pt>
    <dgm:pt modelId="{5BDB003D-3BB3-4043-98D6-42E20E5D2ED9}" type="pres">
      <dgm:prSet presAssocID="{96EDED65-E920-4B91-B99A-AFBB4DEA6986}" presName="iconBgRect" presStyleLbl="bgShp" presStyleIdx="2" presStyleCnt="4"/>
      <dgm:spPr/>
    </dgm:pt>
    <dgm:pt modelId="{CDE54973-62FD-423D-8E53-D3CF4F097B25}" type="pres">
      <dgm:prSet presAssocID="{96EDED65-E920-4B91-B99A-AFBB4DEA69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F2B6EF2-03FB-479D-B123-97E3DAB9100B}" type="pres">
      <dgm:prSet presAssocID="{96EDED65-E920-4B91-B99A-AFBB4DEA6986}" presName="spaceRect" presStyleCnt="0"/>
      <dgm:spPr/>
    </dgm:pt>
    <dgm:pt modelId="{980B98E8-4EB7-4863-B6F5-5AED0C19E7B9}" type="pres">
      <dgm:prSet presAssocID="{96EDED65-E920-4B91-B99A-AFBB4DEA6986}" presName="textRect" presStyleLbl="revTx" presStyleIdx="2" presStyleCnt="4">
        <dgm:presLayoutVars>
          <dgm:chMax val="1"/>
          <dgm:chPref val="1"/>
        </dgm:presLayoutVars>
      </dgm:prSet>
      <dgm:spPr/>
    </dgm:pt>
    <dgm:pt modelId="{80B06865-3074-4347-8EA6-EC26A4880F54}" type="pres">
      <dgm:prSet presAssocID="{40F537BC-766E-4380-B12C-708ECAC87C55}" presName="sibTrans" presStyleLbl="sibTrans2D1" presStyleIdx="0" presStyleCnt="0"/>
      <dgm:spPr/>
    </dgm:pt>
    <dgm:pt modelId="{12B85007-936F-4E88-AC2B-EA330D75DB54}" type="pres">
      <dgm:prSet presAssocID="{359279B4-9EB1-4D60-BE0B-5718C8C8EFF0}" presName="compNode" presStyleCnt="0"/>
      <dgm:spPr/>
    </dgm:pt>
    <dgm:pt modelId="{F0085BEF-0B3E-4AE0-96C1-4095CE04AE25}" type="pres">
      <dgm:prSet presAssocID="{359279B4-9EB1-4D60-BE0B-5718C8C8EFF0}" presName="iconBgRect" presStyleLbl="bgShp" presStyleIdx="3" presStyleCnt="4"/>
      <dgm:spPr/>
    </dgm:pt>
    <dgm:pt modelId="{8E91FA4B-6EBF-41A9-B278-8C563793E760}" type="pres">
      <dgm:prSet presAssocID="{359279B4-9EB1-4D60-BE0B-5718C8C8EF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6C2A6F0C-0C00-4924-B9ED-F39A48B5FC25}" type="pres">
      <dgm:prSet presAssocID="{359279B4-9EB1-4D60-BE0B-5718C8C8EFF0}" presName="spaceRect" presStyleCnt="0"/>
      <dgm:spPr/>
    </dgm:pt>
    <dgm:pt modelId="{76640CE2-41A4-47F2-A216-1118238882DA}" type="pres">
      <dgm:prSet presAssocID="{359279B4-9EB1-4D60-BE0B-5718C8C8EFF0}" presName="textRect" presStyleLbl="revTx" presStyleIdx="3" presStyleCnt="4">
        <dgm:presLayoutVars>
          <dgm:chMax val="1"/>
          <dgm:chPref val="1"/>
        </dgm:presLayoutVars>
      </dgm:prSet>
      <dgm:spPr/>
    </dgm:pt>
  </dgm:ptLst>
  <dgm:cxnLst>
    <dgm:cxn modelId="{74974E08-55AA-4D76-BC71-A0C42C286529}" type="presOf" srcId="{359279B4-9EB1-4D60-BE0B-5718C8C8EFF0}" destId="{76640CE2-41A4-47F2-A216-1118238882DA}" srcOrd="0" destOrd="0" presId="urn:microsoft.com/office/officeart/2018/2/layout/IconCircleList"/>
    <dgm:cxn modelId="{4B6F0429-ED64-4687-8C34-C47204767204}" type="presOf" srcId="{A7DCE512-D2C5-4A02-9556-DD6C1CFAA5A5}" destId="{2FDE2342-F3E5-4910-B847-911D8B070B92}" srcOrd="0" destOrd="0" presId="urn:microsoft.com/office/officeart/2018/2/layout/IconCircleList"/>
    <dgm:cxn modelId="{5B722745-FE3E-42D1-883A-34E5C6C3BBB8}" type="presOf" srcId="{98B14201-7C81-4615-912D-95B270EAF4D8}" destId="{CC036F77-ADE2-433B-8F76-BBABDC656B0A}" srcOrd="0" destOrd="0" presId="urn:microsoft.com/office/officeart/2018/2/layout/IconCircleList"/>
    <dgm:cxn modelId="{19F18855-4751-427F-977C-0AC53DA76FEB}" type="presOf" srcId="{40F537BC-766E-4380-B12C-708ECAC87C55}" destId="{80B06865-3074-4347-8EA6-EC26A4880F54}" srcOrd="0" destOrd="0" presId="urn:microsoft.com/office/officeart/2018/2/layout/IconCircleList"/>
    <dgm:cxn modelId="{70AA7072-DA78-401F-8927-1B702438075F}" type="presOf" srcId="{FECFE6D5-C1B2-452B-8D72-68BC41029C33}" destId="{82671F68-C475-46CC-B82A-7FEED0B82A44}" srcOrd="0" destOrd="0" presId="urn:microsoft.com/office/officeart/2018/2/layout/IconCircleList"/>
    <dgm:cxn modelId="{8938CA73-C4E9-49FE-942A-8241782E95A4}" srcId="{11D8A0CB-1826-4BC9-A6C4-118C51AD054C}" destId="{359279B4-9EB1-4D60-BE0B-5718C8C8EFF0}" srcOrd="3" destOrd="0" parTransId="{56C2F6B7-B6BD-4800-AAD2-16F256ADC3AE}" sibTransId="{13303D14-6B61-432D-AFE4-2136CD3BD2FD}"/>
    <dgm:cxn modelId="{623D0C7B-8A12-4CC6-96FA-F0E769553512}" type="presOf" srcId="{547D1C39-92D1-4836-8A01-2C2DB04E8F87}" destId="{00116634-DC65-4D58-B16B-87494DC85291}" srcOrd="0" destOrd="0" presId="urn:microsoft.com/office/officeart/2018/2/layout/IconCircleList"/>
    <dgm:cxn modelId="{9FA1C38D-BC35-4387-B126-870F2EB63DFE}" type="presOf" srcId="{96EDED65-E920-4B91-B99A-AFBB4DEA6986}" destId="{980B98E8-4EB7-4863-B6F5-5AED0C19E7B9}" srcOrd="0" destOrd="0" presId="urn:microsoft.com/office/officeart/2018/2/layout/IconCircleList"/>
    <dgm:cxn modelId="{0026FD96-7EE8-4CA1-BCDB-61E4D1A1B89E}" srcId="{11D8A0CB-1826-4BC9-A6C4-118C51AD054C}" destId="{96EDED65-E920-4B91-B99A-AFBB4DEA6986}" srcOrd="2" destOrd="0" parTransId="{92059CC1-75B9-4334-A025-33980335DA07}" sibTransId="{40F537BC-766E-4380-B12C-708ECAC87C55}"/>
    <dgm:cxn modelId="{733BFD99-AD8E-495F-B490-699EEBA83250}" srcId="{11D8A0CB-1826-4BC9-A6C4-118C51AD054C}" destId="{98B14201-7C81-4615-912D-95B270EAF4D8}" srcOrd="0" destOrd="0" parTransId="{06E60C17-F5F6-420D-9EB7-A5703E6EDD46}" sibTransId="{A7DCE512-D2C5-4A02-9556-DD6C1CFAA5A5}"/>
    <dgm:cxn modelId="{3C5744AD-92FA-4112-9A7B-3FEA07B78F9C}" type="presOf" srcId="{11D8A0CB-1826-4BC9-A6C4-118C51AD054C}" destId="{26CEF264-87B5-4745-82EF-F4D88BDFE0C6}" srcOrd="0" destOrd="0" presId="urn:microsoft.com/office/officeart/2018/2/layout/IconCircleList"/>
    <dgm:cxn modelId="{DA1A72D5-B449-4C06-A894-22B1F91C4FE4}" srcId="{11D8A0CB-1826-4BC9-A6C4-118C51AD054C}" destId="{547D1C39-92D1-4836-8A01-2C2DB04E8F87}" srcOrd="1" destOrd="0" parTransId="{E2FD2A5A-9F10-4579-8CCC-40513AA1C7A3}" sibTransId="{FECFE6D5-C1B2-452B-8D72-68BC41029C33}"/>
    <dgm:cxn modelId="{9F5B6BE2-8341-4326-B491-73944B089D09}" type="presParOf" srcId="{26CEF264-87B5-4745-82EF-F4D88BDFE0C6}" destId="{27C5150C-D31D-4DE3-B006-B691942EF3FA}" srcOrd="0" destOrd="0" presId="urn:microsoft.com/office/officeart/2018/2/layout/IconCircleList"/>
    <dgm:cxn modelId="{6270797B-2A7D-47DC-B5A3-744512CA5214}" type="presParOf" srcId="{27C5150C-D31D-4DE3-B006-B691942EF3FA}" destId="{AC878AD8-03CB-43B7-860E-74A3AC1BD09F}" srcOrd="0" destOrd="0" presId="urn:microsoft.com/office/officeart/2018/2/layout/IconCircleList"/>
    <dgm:cxn modelId="{C1B9AA23-04BA-404F-ABF6-BCD87B2202E0}" type="presParOf" srcId="{AC878AD8-03CB-43B7-860E-74A3AC1BD09F}" destId="{3A8EF50A-747E-4377-804C-B3D7C944E0BD}" srcOrd="0" destOrd="0" presId="urn:microsoft.com/office/officeart/2018/2/layout/IconCircleList"/>
    <dgm:cxn modelId="{92C17A77-8BAD-4E9F-939B-627D95DB1F28}" type="presParOf" srcId="{AC878AD8-03CB-43B7-860E-74A3AC1BD09F}" destId="{689D694F-9612-41C9-9D5E-E2825B621B9C}" srcOrd="1" destOrd="0" presId="urn:microsoft.com/office/officeart/2018/2/layout/IconCircleList"/>
    <dgm:cxn modelId="{1408E70C-E71F-48F0-8288-7E4D5C4CFACF}" type="presParOf" srcId="{AC878AD8-03CB-43B7-860E-74A3AC1BD09F}" destId="{C5C39C34-EC05-4055-A855-E9F532BF4103}" srcOrd="2" destOrd="0" presId="urn:microsoft.com/office/officeart/2018/2/layout/IconCircleList"/>
    <dgm:cxn modelId="{D3BF772F-405C-4F89-BCF9-35C448D4327B}" type="presParOf" srcId="{AC878AD8-03CB-43B7-860E-74A3AC1BD09F}" destId="{CC036F77-ADE2-433B-8F76-BBABDC656B0A}" srcOrd="3" destOrd="0" presId="urn:microsoft.com/office/officeart/2018/2/layout/IconCircleList"/>
    <dgm:cxn modelId="{87C3806F-CF2B-4ECC-89B8-E30AE395AAA9}" type="presParOf" srcId="{27C5150C-D31D-4DE3-B006-B691942EF3FA}" destId="{2FDE2342-F3E5-4910-B847-911D8B070B92}" srcOrd="1" destOrd="0" presId="urn:microsoft.com/office/officeart/2018/2/layout/IconCircleList"/>
    <dgm:cxn modelId="{88FED1D5-8680-4EC3-865A-80293D557B61}" type="presParOf" srcId="{27C5150C-D31D-4DE3-B006-B691942EF3FA}" destId="{29622E7E-5D33-4824-967A-B16CA4BFDB1A}" srcOrd="2" destOrd="0" presId="urn:microsoft.com/office/officeart/2018/2/layout/IconCircleList"/>
    <dgm:cxn modelId="{CC3466FE-58D5-4B55-81C9-9AD8149F66FF}" type="presParOf" srcId="{29622E7E-5D33-4824-967A-B16CA4BFDB1A}" destId="{DACC4848-27FF-4C5E-B930-CF50224C40A3}" srcOrd="0" destOrd="0" presId="urn:microsoft.com/office/officeart/2018/2/layout/IconCircleList"/>
    <dgm:cxn modelId="{36D49C2C-5EFD-483E-8904-8131F051E6EE}" type="presParOf" srcId="{29622E7E-5D33-4824-967A-B16CA4BFDB1A}" destId="{ACBB68F1-458C-4349-B479-6D3A5F25696E}" srcOrd="1" destOrd="0" presId="urn:microsoft.com/office/officeart/2018/2/layout/IconCircleList"/>
    <dgm:cxn modelId="{237CEEB7-61DC-4C95-8201-23E5A9D43AB2}" type="presParOf" srcId="{29622E7E-5D33-4824-967A-B16CA4BFDB1A}" destId="{D0935274-EE8D-42D9-A2C9-5703FB80D13A}" srcOrd="2" destOrd="0" presId="urn:microsoft.com/office/officeart/2018/2/layout/IconCircleList"/>
    <dgm:cxn modelId="{7B873063-0BD5-471A-8821-5BF9F24DFF5E}" type="presParOf" srcId="{29622E7E-5D33-4824-967A-B16CA4BFDB1A}" destId="{00116634-DC65-4D58-B16B-87494DC85291}" srcOrd="3" destOrd="0" presId="urn:microsoft.com/office/officeart/2018/2/layout/IconCircleList"/>
    <dgm:cxn modelId="{65AE902B-E22A-4BA7-8C29-B10BB74AF562}" type="presParOf" srcId="{27C5150C-D31D-4DE3-B006-B691942EF3FA}" destId="{82671F68-C475-46CC-B82A-7FEED0B82A44}" srcOrd="3" destOrd="0" presId="urn:microsoft.com/office/officeart/2018/2/layout/IconCircleList"/>
    <dgm:cxn modelId="{020BD966-931D-4324-871F-E32DEB8C72C5}" type="presParOf" srcId="{27C5150C-D31D-4DE3-B006-B691942EF3FA}" destId="{D895C277-257D-41D3-BDF3-C1558E21DCCF}" srcOrd="4" destOrd="0" presId="urn:microsoft.com/office/officeart/2018/2/layout/IconCircleList"/>
    <dgm:cxn modelId="{D2EFB28B-15F7-4933-B31A-21A4FF4380D0}" type="presParOf" srcId="{D895C277-257D-41D3-BDF3-C1558E21DCCF}" destId="{5BDB003D-3BB3-4043-98D6-42E20E5D2ED9}" srcOrd="0" destOrd="0" presId="urn:microsoft.com/office/officeart/2018/2/layout/IconCircleList"/>
    <dgm:cxn modelId="{CA199C36-AE21-4665-B4D6-1EACC9474AA6}" type="presParOf" srcId="{D895C277-257D-41D3-BDF3-C1558E21DCCF}" destId="{CDE54973-62FD-423D-8E53-D3CF4F097B25}" srcOrd="1" destOrd="0" presId="urn:microsoft.com/office/officeart/2018/2/layout/IconCircleList"/>
    <dgm:cxn modelId="{9D973882-D53D-4156-A1B0-61ABBB6DB84F}" type="presParOf" srcId="{D895C277-257D-41D3-BDF3-C1558E21DCCF}" destId="{7F2B6EF2-03FB-479D-B123-97E3DAB9100B}" srcOrd="2" destOrd="0" presId="urn:microsoft.com/office/officeart/2018/2/layout/IconCircleList"/>
    <dgm:cxn modelId="{ACA87617-70E1-40B2-808F-664F4F2F62D6}" type="presParOf" srcId="{D895C277-257D-41D3-BDF3-C1558E21DCCF}" destId="{980B98E8-4EB7-4863-B6F5-5AED0C19E7B9}" srcOrd="3" destOrd="0" presId="urn:microsoft.com/office/officeart/2018/2/layout/IconCircleList"/>
    <dgm:cxn modelId="{964FBFA0-5CD1-45EF-A816-33BB8DE550E3}" type="presParOf" srcId="{27C5150C-D31D-4DE3-B006-B691942EF3FA}" destId="{80B06865-3074-4347-8EA6-EC26A4880F54}" srcOrd="5" destOrd="0" presId="urn:microsoft.com/office/officeart/2018/2/layout/IconCircleList"/>
    <dgm:cxn modelId="{6014AF28-2B21-4A70-AB0A-EB2818696E05}" type="presParOf" srcId="{27C5150C-D31D-4DE3-B006-B691942EF3FA}" destId="{12B85007-936F-4E88-AC2B-EA330D75DB54}" srcOrd="6" destOrd="0" presId="urn:microsoft.com/office/officeart/2018/2/layout/IconCircleList"/>
    <dgm:cxn modelId="{F270C941-EF91-4472-91A7-49F359192D3F}" type="presParOf" srcId="{12B85007-936F-4E88-AC2B-EA330D75DB54}" destId="{F0085BEF-0B3E-4AE0-96C1-4095CE04AE25}" srcOrd="0" destOrd="0" presId="urn:microsoft.com/office/officeart/2018/2/layout/IconCircleList"/>
    <dgm:cxn modelId="{E7F997EB-4E25-4F06-A3B6-05C46F1D697C}" type="presParOf" srcId="{12B85007-936F-4E88-AC2B-EA330D75DB54}" destId="{8E91FA4B-6EBF-41A9-B278-8C563793E760}" srcOrd="1" destOrd="0" presId="urn:microsoft.com/office/officeart/2018/2/layout/IconCircleList"/>
    <dgm:cxn modelId="{7B1F5E49-9F56-46F5-9D3B-305A9E438083}" type="presParOf" srcId="{12B85007-936F-4E88-AC2B-EA330D75DB54}" destId="{6C2A6F0C-0C00-4924-B9ED-F39A48B5FC25}" srcOrd="2" destOrd="0" presId="urn:microsoft.com/office/officeart/2018/2/layout/IconCircleList"/>
    <dgm:cxn modelId="{E8845230-F6CC-4801-937C-66A1BFC9DE83}" type="presParOf" srcId="{12B85007-936F-4E88-AC2B-EA330D75DB54}" destId="{76640CE2-41A4-47F2-A216-111823888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7FAC86-510D-464F-9554-3666D11E92CC}"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B5E59F1A-88E3-46A7-A9B2-60E388858CC7}">
      <dgm:prSet/>
      <dgm:spPr/>
      <dgm:t>
        <a:bodyPr/>
        <a:lstStyle/>
        <a:p>
          <a:r>
            <a:rPr lang="en-IN" b="1" i="0">
              <a:latin typeface="Constantia" panose="02030602050306030303" pitchFamily="18" charset="0"/>
            </a:rPr>
            <a:t>Data Cleaning</a:t>
          </a:r>
          <a:r>
            <a:rPr lang="en-IN" b="0" i="0">
              <a:latin typeface="Constantia" panose="02030602050306030303" pitchFamily="18" charset="0"/>
            </a:rPr>
            <a:t>: Removed irrelevant columns and rows with excessive missing data.</a:t>
          </a:r>
          <a:endParaRPr lang="en-US">
            <a:latin typeface="Constantia" panose="02030602050306030303" pitchFamily="18" charset="0"/>
          </a:endParaRPr>
        </a:p>
      </dgm:t>
    </dgm:pt>
    <dgm:pt modelId="{B11C0157-21DE-4CBE-A45E-CD087984D4DD}" type="parTrans" cxnId="{DDDD0CD2-4C96-4510-8BC9-A2444665DDB5}">
      <dgm:prSet/>
      <dgm:spPr/>
      <dgm:t>
        <a:bodyPr/>
        <a:lstStyle/>
        <a:p>
          <a:endParaRPr lang="en-US"/>
        </a:p>
      </dgm:t>
    </dgm:pt>
    <dgm:pt modelId="{5CA76603-D12C-4BC5-A2F3-4A03E574947F}" type="sibTrans" cxnId="{DDDD0CD2-4C96-4510-8BC9-A2444665DDB5}">
      <dgm:prSet/>
      <dgm:spPr/>
      <dgm:t>
        <a:bodyPr/>
        <a:lstStyle/>
        <a:p>
          <a:endParaRPr lang="en-US"/>
        </a:p>
      </dgm:t>
    </dgm:pt>
    <dgm:pt modelId="{2BE3016F-355A-46A1-BEF7-B13C66B37819}">
      <dgm:prSet/>
      <dgm:spPr/>
      <dgm:t>
        <a:bodyPr/>
        <a:lstStyle/>
        <a:p>
          <a:r>
            <a:rPr lang="en-IN" b="1" i="0">
              <a:latin typeface="Constantia" panose="02030602050306030303" pitchFamily="18" charset="0"/>
            </a:rPr>
            <a:t>Handling Missing Values</a:t>
          </a:r>
          <a:r>
            <a:rPr lang="en-IN" b="0" i="0">
              <a:latin typeface="Constantia" panose="02030602050306030303" pitchFamily="18" charset="0"/>
            </a:rPr>
            <a:t>: Imputed categorical columns with the mode and numerical columns with mean/median.</a:t>
          </a:r>
          <a:endParaRPr lang="en-US">
            <a:latin typeface="Constantia" panose="02030602050306030303" pitchFamily="18" charset="0"/>
          </a:endParaRPr>
        </a:p>
      </dgm:t>
    </dgm:pt>
    <dgm:pt modelId="{1230A275-C903-45FB-AA8E-3463144FD470}" type="parTrans" cxnId="{5639F36B-B38E-4D33-B7CD-A07ADF968446}">
      <dgm:prSet/>
      <dgm:spPr/>
      <dgm:t>
        <a:bodyPr/>
        <a:lstStyle/>
        <a:p>
          <a:endParaRPr lang="en-US"/>
        </a:p>
      </dgm:t>
    </dgm:pt>
    <dgm:pt modelId="{D9BFD55E-63A9-4367-8CAB-381990F4F9F9}" type="sibTrans" cxnId="{5639F36B-B38E-4D33-B7CD-A07ADF968446}">
      <dgm:prSet/>
      <dgm:spPr/>
      <dgm:t>
        <a:bodyPr/>
        <a:lstStyle/>
        <a:p>
          <a:endParaRPr lang="en-US"/>
        </a:p>
      </dgm:t>
    </dgm:pt>
    <dgm:pt modelId="{6F3BA45F-F763-426B-AAD0-060CC692E7B0}">
      <dgm:prSet/>
      <dgm:spPr/>
      <dgm:t>
        <a:bodyPr/>
        <a:lstStyle/>
        <a:p>
          <a:r>
            <a:rPr lang="en-IN" b="1" i="0">
              <a:latin typeface="Constantia" panose="02030602050306030303" pitchFamily="18" charset="0"/>
            </a:rPr>
            <a:t>Outlier Removal</a:t>
          </a:r>
          <a:r>
            <a:rPr lang="en-IN" b="0" i="0">
              <a:latin typeface="Constantia" panose="02030602050306030303" pitchFamily="18" charset="0"/>
            </a:rPr>
            <a:t>: Removed numerical outliers using the interquartile range (IQR) method.</a:t>
          </a:r>
          <a:endParaRPr lang="en-US">
            <a:latin typeface="Constantia" panose="02030602050306030303" pitchFamily="18" charset="0"/>
          </a:endParaRPr>
        </a:p>
      </dgm:t>
    </dgm:pt>
    <dgm:pt modelId="{18F75C79-7AD5-4E2D-9228-D86B4235560D}" type="parTrans" cxnId="{BABB73F9-4BB0-4BB6-8446-0DF6D62EE49F}">
      <dgm:prSet/>
      <dgm:spPr/>
      <dgm:t>
        <a:bodyPr/>
        <a:lstStyle/>
        <a:p>
          <a:endParaRPr lang="en-US"/>
        </a:p>
      </dgm:t>
    </dgm:pt>
    <dgm:pt modelId="{D7F83F81-B133-4BEE-8182-3E98DE5AFFB6}" type="sibTrans" cxnId="{BABB73F9-4BB0-4BB6-8446-0DF6D62EE49F}">
      <dgm:prSet/>
      <dgm:spPr/>
      <dgm:t>
        <a:bodyPr/>
        <a:lstStyle/>
        <a:p>
          <a:endParaRPr lang="en-US"/>
        </a:p>
      </dgm:t>
    </dgm:pt>
    <dgm:pt modelId="{6D471F56-EE45-4DE8-A899-8D68376C3FB8}">
      <dgm:prSet/>
      <dgm:spPr/>
      <dgm:t>
        <a:bodyPr/>
        <a:lstStyle/>
        <a:p>
          <a:r>
            <a:rPr lang="en-IN" b="1" i="0">
              <a:latin typeface="Constantia" panose="02030602050306030303" pitchFamily="18" charset="0"/>
            </a:rPr>
            <a:t>Data Transformation</a:t>
          </a:r>
          <a:r>
            <a:rPr lang="en-IN" b="0" i="0">
              <a:latin typeface="Constantia" panose="02030602050306030303" pitchFamily="18" charset="0"/>
            </a:rPr>
            <a:t>: Converted categorical columns to 'category' data type and applied one-hot encoding.</a:t>
          </a:r>
          <a:endParaRPr lang="en-US">
            <a:latin typeface="Constantia" panose="02030602050306030303" pitchFamily="18" charset="0"/>
          </a:endParaRPr>
        </a:p>
      </dgm:t>
    </dgm:pt>
    <dgm:pt modelId="{910A3C5A-947F-4CE2-92A2-DCCFAF17D6FA}" type="parTrans" cxnId="{CDC3833C-AE97-4D9C-93F8-A6212C0F7894}">
      <dgm:prSet/>
      <dgm:spPr/>
      <dgm:t>
        <a:bodyPr/>
        <a:lstStyle/>
        <a:p>
          <a:endParaRPr lang="en-US"/>
        </a:p>
      </dgm:t>
    </dgm:pt>
    <dgm:pt modelId="{AFA3FC2D-3C0A-46D3-BBDD-F044BA20C375}" type="sibTrans" cxnId="{CDC3833C-AE97-4D9C-93F8-A6212C0F7894}">
      <dgm:prSet/>
      <dgm:spPr/>
      <dgm:t>
        <a:bodyPr/>
        <a:lstStyle/>
        <a:p>
          <a:endParaRPr lang="en-US"/>
        </a:p>
      </dgm:t>
    </dgm:pt>
    <dgm:pt modelId="{885AD461-F2A5-4C7D-9C19-C14C2292D75A}">
      <dgm:prSet/>
      <dgm:spPr/>
      <dgm:t>
        <a:bodyPr/>
        <a:lstStyle/>
        <a:p>
          <a:r>
            <a:rPr lang="en-IN" b="1" i="0" dirty="0">
              <a:latin typeface="Constantia" panose="02030602050306030303" pitchFamily="18" charset="0"/>
            </a:rPr>
            <a:t>Feature Engineering</a:t>
          </a:r>
          <a:r>
            <a:rPr lang="en-IN" b="0" i="0" dirty="0">
              <a:latin typeface="Constantia" panose="02030602050306030303" pitchFamily="18" charset="0"/>
            </a:rPr>
            <a:t>: Extracted date-based features and additional indicators for critical data points.</a:t>
          </a:r>
          <a:endParaRPr lang="en-US" dirty="0">
            <a:latin typeface="Constantia" panose="02030602050306030303" pitchFamily="18" charset="0"/>
          </a:endParaRPr>
        </a:p>
      </dgm:t>
    </dgm:pt>
    <dgm:pt modelId="{3ACF8656-FB26-4AA0-B604-C83CE825918A}" type="parTrans" cxnId="{334F8819-6B5A-4FD7-84DA-374D4F46C882}">
      <dgm:prSet/>
      <dgm:spPr/>
      <dgm:t>
        <a:bodyPr/>
        <a:lstStyle/>
        <a:p>
          <a:endParaRPr lang="en-US"/>
        </a:p>
      </dgm:t>
    </dgm:pt>
    <dgm:pt modelId="{F3EB355B-E19F-4399-A8BF-BE2290156A8C}" type="sibTrans" cxnId="{334F8819-6B5A-4FD7-84DA-374D4F46C882}">
      <dgm:prSet/>
      <dgm:spPr/>
      <dgm:t>
        <a:bodyPr/>
        <a:lstStyle/>
        <a:p>
          <a:endParaRPr lang="en-US"/>
        </a:p>
      </dgm:t>
    </dgm:pt>
    <dgm:pt modelId="{529F27F8-3A26-46B7-8749-BB7A10554DE0}">
      <dgm:prSet/>
      <dgm:spPr/>
      <dgm:t>
        <a:bodyPr/>
        <a:lstStyle/>
        <a:p>
          <a:r>
            <a:rPr lang="en-IN" b="1" i="0">
              <a:latin typeface="Constantia" panose="02030602050306030303" pitchFamily="18" charset="0"/>
            </a:rPr>
            <a:t>Duplicate Handling</a:t>
          </a:r>
          <a:r>
            <a:rPr lang="en-IN" b="0" i="0">
              <a:latin typeface="Constantia" panose="02030602050306030303" pitchFamily="18" charset="0"/>
            </a:rPr>
            <a:t>: Checked and removed any duplicate rows.</a:t>
          </a:r>
          <a:endParaRPr lang="en-US">
            <a:latin typeface="Constantia" panose="02030602050306030303" pitchFamily="18" charset="0"/>
          </a:endParaRPr>
        </a:p>
      </dgm:t>
    </dgm:pt>
    <dgm:pt modelId="{F5D8031E-D560-4327-AE25-7FB8995F6157}" type="parTrans" cxnId="{D3DA15D9-32E2-48E9-8B8B-8003916380C5}">
      <dgm:prSet/>
      <dgm:spPr/>
      <dgm:t>
        <a:bodyPr/>
        <a:lstStyle/>
        <a:p>
          <a:endParaRPr lang="en-US"/>
        </a:p>
      </dgm:t>
    </dgm:pt>
    <dgm:pt modelId="{73A54AB0-148C-42A3-8B50-6F021FC1917F}" type="sibTrans" cxnId="{D3DA15D9-32E2-48E9-8B8B-8003916380C5}">
      <dgm:prSet/>
      <dgm:spPr/>
      <dgm:t>
        <a:bodyPr/>
        <a:lstStyle/>
        <a:p>
          <a:endParaRPr lang="en-US"/>
        </a:p>
      </dgm:t>
    </dgm:pt>
    <dgm:pt modelId="{BE027236-602F-45EA-8C3F-AB618EF1ECF2}">
      <dgm:prSet/>
      <dgm:spPr/>
      <dgm:t>
        <a:bodyPr/>
        <a:lstStyle/>
        <a:p>
          <a:r>
            <a:rPr lang="en-IN" b="1" i="0" dirty="0">
              <a:latin typeface="Constantia" panose="02030602050306030303" pitchFamily="18" charset="0"/>
            </a:rPr>
            <a:t>Data Standardization</a:t>
          </a:r>
          <a:r>
            <a:rPr lang="en-IN" b="0" i="0" dirty="0">
              <a:latin typeface="Constantia" panose="02030602050306030303" pitchFamily="18" charset="0"/>
            </a:rPr>
            <a:t>: Standardized numerical columns using StandardScaler for consistency in modelling.</a:t>
          </a:r>
          <a:endParaRPr lang="en-US" dirty="0">
            <a:latin typeface="Constantia" panose="02030602050306030303" pitchFamily="18" charset="0"/>
          </a:endParaRPr>
        </a:p>
      </dgm:t>
    </dgm:pt>
    <dgm:pt modelId="{57713D3C-9F5C-4861-9774-93E1CBA67034}" type="parTrans" cxnId="{37CB964C-92B0-4333-A71D-7A887145D3B2}">
      <dgm:prSet/>
      <dgm:spPr/>
      <dgm:t>
        <a:bodyPr/>
        <a:lstStyle/>
        <a:p>
          <a:endParaRPr lang="en-US"/>
        </a:p>
      </dgm:t>
    </dgm:pt>
    <dgm:pt modelId="{E75E9E00-DAF6-46E9-AD4D-BDEFBD937CBA}" type="sibTrans" cxnId="{37CB964C-92B0-4333-A71D-7A887145D3B2}">
      <dgm:prSet/>
      <dgm:spPr/>
      <dgm:t>
        <a:bodyPr/>
        <a:lstStyle/>
        <a:p>
          <a:endParaRPr lang="en-US"/>
        </a:p>
      </dgm:t>
    </dgm:pt>
    <dgm:pt modelId="{1A6123A8-4090-E44E-BAD3-061B7CBB01D9}" type="pres">
      <dgm:prSet presAssocID="{F77FAC86-510D-464F-9554-3666D11E92CC}" presName="Name0" presStyleCnt="0">
        <dgm:presLayoutVars>
          <dgm:dir/>
          <dgm:resizeHandles val="exact"/>
        </dgm:presLayoutVars>
      </dgm:prSet>
      <dgm:spPr/>
    </dgm:pt>
    <dgm:pt modelId="{B3354DD2-0106-944A-9379-B6D77A0CA07F}" type="pres">
      <dgm:prSet presAssocID="{B5E59F1A-88E3-46A7-A9B2-60E388858CC7}" presName="node" presStyleLbl="node1" presStyleIdx="0" presStyleCnt="7">
        <dgm:presLayoutVars>
          <dgm:bulletEnabled val="1"/>
        </dgm:presLayoutVars>
      </dgm:prSet>
      <dgm:spPr/>
    </dgm:pt>
    <dgm:pt modelId="{17E3E9FA-8F0B-8441-9CBD-B01FC80554D3}" type="pres">
      <dgm:prSet presAssocID="{5CA76603-D12C-4BC5-A2F3-4A03E574947F}" presName="sibTrans" presStyleLbl="sibTrans1D1" presStyleIdx="0" presStyleCnt="6"/>
      <dgm:spPr/>
    </dgm:pt>
    <dgm:pt modelId="{43C112A2-FE54-B643-9506-CF15A8EDCB6E}" type="pres">
      <dgm:prSet presAssocID="{5CA76603-D12C-4BC5-A2F3-4A03E574947F}" presName="connectorText" presStyleLbl="sibTrans1D1" presStyleIdx="0" presStyleCnt="6"/>
      <dgm:spPr/>
    </dgm:pt>
    <dgm:pt modelId="{2AFC4488-3922-8E48-BAD6-6D34FF95AAA0}" type="pres">
      <dgm:prSet presAssocID="{2BE3016F-355A-46A1-BEF7-B13C66B37819}" presName="node" presStyleLbl="node1" presStyleIdx="1" presStyleCnt="7">
        <dgm:presLayoutVars>
          <dgm:bulletEnabled val="1"/>
        </dgm:presLayoutVars>
      </dgm:prSet>
      <dgm:spPr/>
    </dgm:pt>
    <dgm:pt modelId="{44B8FC8E-D296-DC40-ADB9-DD06BC028923}" type="pres">
      <dgm:prSet presAssocID="{D9BFD55E-63A9-4367-8CAB-381990F4F9F9}" presName="sibTrans" presStyleLbl="sibTrans1D1" presStyleIdx="1" presStyleCnt="6"/>
      <dgm:spPr/>
    </dgm:pt>
    <dgm:pt modelId="{9942FADA-2D31-F44C-BA22-76C2976FE72E}" type="pres">
      <dgm:prSet presAssocID="{D9BFD55E-63A9-4367-8CAB-381990F4F9F9}" presName="connectorText" presStyleLbl="sibTrans1D1" presStyleIdx="1" presStyleCnt="6"/>
      <dgm:spPr/>
    </dgm:pt>
    <dgm:pt modelId="{F6AC2382-A4F2-ED4E-A900-D98A55620EC5}" type="pres">
      <dgm:prSet presAssocID="{6F3BA45F-F763-426B-AAD0-060CC692E7B0}" presName="node" presStyleLbl="node1" presStyleIdx="2" presStyleCnt="7">
        <dgm:presLayoutVars>
          <dgm:bulletEnabled val="1"/>
        </dgm:presLayoutVars>
      </dgm:prSet>
      <dgm:spPr/>
    </dgm:pt>
    <dgm:pt modelId="{423AE06F-53F1-E741-9F63-72A8DF294B7B}" type="pres">
      <dgm:prSet presAssocID="{D7F83F81-B133-4BEE-8182-3E98DE5AFFB6}" presName="sibTrans" presStyleLbl="sibTrans1D1" presStyleIdx="2" presStyleCnt="6"/>
      <dgm:spPr/>
    </dgm:pt>
    <dgm:pt modelId="{48EC1EF2-5E55-3647-9BB1-FC5CF6D76769}" type="pres">
      <dgm:prSet presAssocID="{D7F83F81-B133-4BEE-8182-3E98DE5AFFB6}" presName="connectorText" presStyleLbl="sibTrans1D1" presStyleIdx="2" presStyleCnt="6"/>
      <dgm:spPr/>
    </dgm:pt>
    <dgm:pt modelId="{70E266F4-823D-5545-8880-55E035076330}" type="pres">
      <dgm:prSet presAssocID="{6D471F56-EE45-4DE8-A899-8D68376C3FB8}" presName="node" presStyleLbl="node1" presStyleIdx="3" presStyleCnt="7">
        <dgm:presLayoutVars>
          <dgm:bulletEnabled val="1"/>
        </dgm:presLayoutVars>
      </dgm:prSet>
      <dgm:spPr/>
    </dgm:pt>
    <dgm:pt modelId="{CDCB27F3-AFEC-8340-99F4-F0E57EB83458}" type="pres">
      <dgm:prSet presAssocID="{AFA3FC2D-3C0A-46D3-BBDD-F044BA20C375}" presName="sibTrans" presStyleLbl="sibTrans1D1" presStyleIdx="3" presStyleCnt="6"/>
      <dgm:spPr/>
    </dgm:pt>
    <dgm:pt modelId="{002B8FBE-2AB6-F44A-9EF0-170DAFE03849}" type="pres">
      <dgm:prSet presAssocID="{AFA3FC2D-3C0A-46D3-BBDD-F044BA20C375}" presName="connectorText" presStyleLbl="sibTrans1D1" presStyleIdx="3" presStyleCnt="6"/>
      <dgm:spPr/>
    </dgm:pt>
    <dgm:pt modelId="{277DACA5-D75E-7849-8B32-A14566372329}" type="pres">
      <dgm:prSet presAssocID="{885AD461-F2A5-4C7D-9C19-C14C2292D75A}" presName="node" presStyleLbl="node1" presStyleIdx="4" presStyleCnt="7">
        <dgm:presLayoutVars>
          <dgm:bulletEnabled val="1"/>
        </dgm:presLayoutVars>
      </dgm:prSet>
      <dgm:spPr/>
    </dgm:pt>
    <dgm:pt modelId="{B364A3A1-4EB2-A845-A71D-8EE72E09A7AC}" type="pres">
      <dgm:prSet presAssocID="{F3EB355B-E19F-4399-A8BF-BE2290156A8C}" presName="sibTrans" presStyleLbl="sibTrans1D1" presStyleIdx="4" presStyleCnt="6"/>
      <dgm:spPr/>
    </dgm:pt>
    <dgm:pt modelId="{A1940559-BC74-8045-97E0-EA6E396B4D09}" type="pres">
      <dgm:prSet presAssocID="{F3EB355B-E19F-4399-A8BF-BE2290156A8C}" presName="connectorText" presStyleLbl="sibTrans1D1" presStyleIdx="4" presStyleCnt="6"/>
      <dgm:spPr/>
    </dgm:pt>
    <dgm:pt modelId="{1C4A0A73-7E14-C041-9B1A-A2F2425D3235}" type="pres">
      <dgm:prSet presAssocID="{529F27F8-3A26-46B7-8749-BB7A10554DE0}" presName="node" presStyleLbl="node1" presStyleIdx="5" presStyleCnt="7">
        <dgm:presLayoutVars>
          <dgm:bulletEnabled val="1"/>
        </dgm:presLayoutVars>
      </dgm:prSet>
      <dgm:spPr/>
    </dgm:pt>
    <dgm:pt modelId="{7D1E5DD4-BF8E-F040-9144-BDA77647DC61}" type="pres">
      <dgm:prSet presAssocID="{73A54AB0-148C-42A3-8B50-6F021FC1917F}" presName="sibTrans" presStyleLbl="sibTrans1D1" presStyleIdx="5" presStyleCnt="6"/>
      <dgm:spPr/>
    </dgm:pt>
    <dgm:pt modelId="{A8372ADB-6690-C54F-9145-945910130751}" type="pres">
      <dgm:prSet presAssocID="{73A54AB0-148C-42A3-8B50-6F021FC1917F}" presName="connectorText" presStyleLbl="sibTrans1D1" presStyleIdx="5" presStyleCnt="6"/>
      <dgm:spPr/>
    </dgm:pt>
    <dgm:pt modelId="{9E6E98F3-31D6-0446-8C29-7E5CA9DBDF8F}" type="pres">
      <dgm:prSet presAssocID="{BE027236-602F-45EA-8C3F-AB618EF1ECF2}" presName="node" presStyleLbl="node1" presStyleIdx="6" presStyleCnt="7">
        <dgm:presLayoutVars>
          <dgm:bulletEnabled val="1"/>
        </dgm:presLayoutVars>
      </dgm:prSet>
      <dgm:spPr/>
    </dgm:pt>
  </dgm:ptLst>
  <dgm:cxnLst>
    <dgm:cxn modelId="{334F8819-6B5A-4FD7-84DA-374D4F46C882}" srcId="{F77FAC86-510D-464F-9554-3666D11E92CC}" destId="{885AD461-F2A5-4C7D-9C19-C14C2292D75A}" srcOrd="4" destOrd="0" parTransId="{3ACF8656-FB26-4AA0-B604-C83CE825918A}" sibTransId="{F3EB355B-E19F-4399-A8BF-BE2290156A8C}"/>
    <dgm:cxn modelId="{283EEC28-B49A-7040-9D05-49C8C5C794D6}" type="presOf" srcId="{B5E59F1A-88E3-46A7-A9B2-60E388858CC7}" destId="{B3354DD2-0106-944A-9379-B6D77A0CA07F}" srcOrd="0" destOrd="0" presId="urn:microsoft.com/office/officeart/2016/7/layout/RepeatingBendingProcessNew"/>
    <dgm:cxn modelId="{43669833-901F-274E-8046-32F03FB4C675}" type="presOf" srcId="{2BE3016F-355A-46A1-BEF7-B13C66B37819}" destId="{2AFC4488-3922-8E48-BAD6-6D34FF95AAA0}" srcOrd="0" destOrd="0" presId="urn:microsoft.com/office/officeart/2016/7/layout/RepeatingBendingProcessNew"/>
    <dgm:cxn modelId="{CDC3833C-AE97-4D9C-93F8-A6212C0F7894}" srcId="{F77FAC86-510D-464F-9554-3666D11E92CC}" destId="{6D471F56-EE45-4DE8-A899-8D68376C3FB8}" srcOrd="3" destOrd="0" parTransId="{910A3C5A-947F-4CE2-92A2-DCCFAF17D6FA}" sibTransId="{AFA3FC2D-3C0A-46D3-BBDD-F044BA20C375}"/>
    <dgm:cxn modelId="{2F057D4C-1371-0940-896D-DEA6327F785C}" type="presOf" srcId="{D7F83F81-B133-4BEE-8182-3E98DE5AFFB6}" destId="{48EC1EF2-5E55-3647-9BB1-FC5CF6D76769}" srcOrd="1" destOrd="0" presId="urn:microsoft.com/office/officeart/2016/7/layout/RepeatingBendingProcessNew"/>
    <dgm:cxn modelId="{37CB964C-92B0-4333-A71D-7A887145D3B2}" srcId="{F77FAC86-510D-464F-9554-3666D11E92CC}" destId="{BE027236-602F-45EA-8C3F-AB618EF1ECF2}" srcOrd="6" destOrd="0" parTransId="{57713D3C-9F5C-4861-9774-93E1CBA67034}" sibTransId="{E75E9E00-DAF6-46E9-AD4D-BDEFBD937CBA}"/>
    <dgm:cxn modelId="{5082B74D-48A2-C441-944D-BB8FD768E280}" type="presOf" srcId="{F3EB355B-E19F-4399-A8BF-BE2290156A8C}" destId="{B364A3A1-4EB2-A845-A71D-8EE72E09A7AC}" srcOrd="0" destOrd="0" presId="urn:microsoft.com/office/officeart/2016/7/layout/RepeatingBendingProcessNew"/>
    <dgm:cxn modelId="{D5116F62-FEA2-7F4D-8357-D48668C7DCB7}" type="presOf" srcId="{73A54AB0-148C-42A3-8B50-6F021FC1917F}" destId="{7D1E5DD4-BF8E-F040-9144-BDA77647DC61}" srcOrd="0" destOrd="0" presId="urn:microsoft.com/office/officeart/2016/7/layout/RepeatingBendingProcessNew"/>
    <dgm:cxn modelId="{AF05F367-EFC0-5C4B-9061-E30D2BEBF6DB}" type="presOf" srcId="{AFA3FC2D-3C0A-46D3-BBDD-F044BA20C375}" destId="{002B8FBE-2AB6-F44A-9EF0-170DAFE03849}" srcOrd="1" destOrd="0" presId="urn:microsoft.com/office/officeart/2016/7/layout/RepeatingBendingProcessNew"/>
    <dgm:cxn modelId="{2DD01A6A-8120-D14D-9587-2A0BC5A207F4}" type="presOf" srcId="{73A54AB0-148C-42A3-8B50-6F021FC1917F}" destId="{A8372ADB-6690-C54F-9145-945910130751}" srcOrd="1" destOrd="0" presId="urn:microsoft.com/office/officeart/2016/7/layout/RepeatingBendingProcessNew"/>
    <dgm:cxn modelId="{265B1C6B-35F7-F541-B3B9-2CBD02A55DBF}" type="presOf" srcId="{BE027236-602F-45EA-8C3F-AB618EF1ECF2}" destId="{9E6E98F3-31D6-0446-8C29-7E5CA9DBDF8F}" srcOrd="0" destOrd="0" presId="urn:microsoft.com/office/officeart/2016/7/layout/RepeatingBendingProcessNew"/>
    <dgm:cxn modelId="{5639F36B-B38E-4D33-B7CD-A07ADF968446}" srcId="{F77FAC86-510D-464F-9554-3666D11E92CC}" destId="{2BE3016F-355A-46A1-BEF7-B13C66B37819}" srcOrd="1" destOrd="0" parTransId="{1230A275-C903-45FB-AA8E-3463144FD470}" sibTransId="{D9BFD55E-63A9-4367-8CAB-381990F4F9F9}"/>
    <dgm:cxn modelId="{F797086F-7D6D-F74B-906C-D688F76343B0}" type="presOf" srcId="{5CA76603-D12C-4BC5-A2F3-4A03E574947F}" destId="{43C112A2-FE54-B643-9506-CF15A8EDCB6E}" srcOrd="1" destOrd="0" presId="urn:microsoft.com/office/officeart/2016/7/layout/RepeatingBendingProcessNew"/>
    <dgm:cxn modelId="{1D0A4B70-5608-B246-A07C-48BD8EA70D9F}" type="presOf" srcId="{885AD461-F2A5-4C7D-9C19-C14C2292D75A}" destId="{277DACA5-D75E-7849-8B32-A14566372329}" srcOrd="0" destOrd="0" presId="urn:microsoft.com/office/officeart/2016/7/layout/RepeatingBendingProcessNew"/>
    <dgm:cxn modelId="{15E91DB2-F7E4-D949-9678-FD0350DD73DD}" type="presOf" srcId="{D7F83F81-B133-4BEE-8182-3E98DE5AFFB6}" destId="{423AE06F-53F1-E741-9F63-72A8DF294B7B}" srcOrd="0" destOrd="0" presId="urn:microsoft.com/office/officeart/2016/7/layout/RepeatingBendingProcessNew"/>
    <dgm:cxn modelId="{5FC83FB3-283A-944B-9B05-43BF4FE3F295}" type="presOf" srcId="{F77FAC86-510D-464F-9554-3666D11E92CC}" destId="{1A6123A8-4090-E44E-BAD3-061B7CBB01D9}" srcOrd="0" destOrd="0" presId="urn:microsoft.com/office/officeart/2016/7/layout/RepeatingBendingProcessNew"/>
    <dgm:cxn modelId="{1ECF22B6-8736-D348-BBF1-BCF8380EEEB7}" type="presOf" srcId="{D9BFD55E-63A9-4367-8CAB-381990F4F9F9}" destId="{44B8FC8E-D296-DC40-ADB9-DD06BC028923}" srcOrd="0" destOrd="0" presId="urn:microsoft.com/office/officeart/2016/7/layout/RepeatingBendingProcessNew"/>
    <dgm:cxn modelId="{4C3E00BB-7D56-1A4C-BDDC-61B8E99972BF}" type="presOf" srcId="{F3EB355B-E19F-4399-A8BF-BE2290156A8C}" destId="{A1940559-BC74-8045-97E0-EA6E396B4D09}" srcOrd="1" destOrd="0" presId="urn:microsoft.com/office/officeart/2016/7/layout/RepeatingBendingProcessNew"/>
    <dgm:cxn modelId="{25CDCDC5-4317-2844-AAE5-E9882265A919}" type="presOf" srcId="{529F27F8-3A26-46B7-8749-BB7A10554DE0}" destId="{1C4A0A73-7E14-C041-9B1A-A2F2425D3235}" srcOrd="0" destOrd="0" presId="urn:microsoft.com/office/officeart/2016/7/layout/RepeatingBendingProcessNew"/>
    <dgm:cxn modelId="{B5283FC9-93A6-D94A-8BAD-99DCC0784291}" type="presOf" srcId="{AFA3FC2D-3C0A-46D3-BBDD-F044BA20C375}" destId="{CDCB27F3-AFEC-8340-99F4-F0E57EB83458}" srcOrd="0" destOrd="0" presId="urn:microsoft.com/office/officeart/2016/7/layout/RepeatingBendingProcessNew"/>
    <dgm:cxn modelId="{DDEF3ECC-3748-BF41-AE05-3E575ECEEF23}" type="presOf" srcId="{6F3BA45F-F763-426B-AAD0-060CC692E7B0}" destId="{F6AC2382-A4F2-ED4E-A900-D98A55620EC5}" srcOrd="0" destOrd="0" presId="urn:microsoft.com/office/officeart/2016/7/layout/RepeatingBendingProcessNew"/>
    <dgm:cxn modelId="{DDDD0CD2-4C96-4510-8BC9-A2444665DDB5}" srcId="{F77FAC86-510D-464F-9554-3666D11E92CC}" destId="{B5E59F1A-88E3-46A7-A9B2-60E388858CC7}" srcOrd="0" destOrd="0" parTransId="{B11C0157-21DE-4CBE-A45E-CD087984D4DD}" sibTransId="{5CA76603-D12C-4BC5-A2F3-4A03E574947F}"/>
    <dgm:cxn modelId="{D3DA15D9-32E2-48E9-8B8B-8003916380C5}" srcId="{F77FAC86-510D-464F-9554-3666D11E92CC}" destId="{529F27F8-3A26-46B7-8749-BB7A10554DE0}" srcOrd="5" destOrd="0" parTransId="{F5D8031E-D560-4327-AE25-7FB8995F6157}" sibTransId="{73A54AB0-148C-42A3-8B50-6F021FC1917F}"/>
    <dgm:cxn modelId="{4D2AC9DD-523F-704F-9926-05902D8DF56C}" type="presOf" srcId="{5CA76603-D12C-4BC5-A2F3-4A03E574947F}" destId="{17E3E9FA-8F0B-8441-9CBD-B01FC80554D3}" srcOrd="0" destOrd="0" presId="urn:microsoft.com/office/officeart/2016/7/layout/RepeatingBendingProcessNew"/>
    <dgm:cxn modelId="{0A5B98F2-E11B-674B-8671-5245F437166B}" type="presOf" srcId="{D9BFD55E-63A9-4367-8CAB-381990F4F9F9}" destId="{9942FADA-2D31-F44C-BA22-76C2976FE72E}" srcOrd="1" destOrd="0" presId="urn:microsoft.com/office/officeart/2016/7/layout/RepeatingBendingProcessNew"/>
    <dgm:cxn modelId="{31001AF7-15A8-564B-A03A-EBBB1A23EF9E}" type="presOf" srcId="{6D471F56-EE45-4DE8-A899-8D68376C3FB8}" destId="{70E266F4-823D-5545-8880-55E035076330}" srcOrd="0" destOrd="0" presId="urn:microsoft.com/office/officeart/2016/7/layout/RepeatingBendingProcessNew"/>
    <dgm:cxn modelId="{BABB73F9-4BB0-4BB6-8446-0DF6D62EE49F}" srcId="{F77FAC86-510D-464F-9554-3666D11E92CC}" destId="{6F3BA45F-F763-426B-AAD0-060CC692E7B0}" srcOrd="2" destOrd="0" parTransId="{18F75C79-7AD5-4E2D-9228-D86B4235560D}" sibTransId="{D7F83F81-B133-4BEE-8182-3E98DE5AFFB6}"/>
    <dgm:cxn modelId="{1653B521-C9EC-8346-BC64-D21893694D13}" type="presParOf" srcId="{1A6123A8-4090-E44E-BAD3-061B7CBB01D9}" destId="{B3354DD2-0106-944A-9379-B6D77A0CA07F}" srcOrd="0" destOrd="0" presId="urn:microsoft.com/office/officeart/2016/7/layout/RepeatingBendingProcessNew"/>
    <dgm:cxn modelId="{4F40727C-CFEF-5C43-BADE-B921DADDF745}" type="presParOf" srcId="{1A6123A8-4090-E44E-BAD3-061B7CBB01D9}" destId="{17E3E9FA-8F0B-8441-9CBD-B01FC80554D3}" srcOrd="1" destOrd="0" presId="urn:microsoft.com/office/officeart/2016/7/layout/RepeatingBendingProcessNew"/>
    <dgm:cxn modelId="{85D41FB8-FD4B-3D46-9D24-58A1A256A324}" type="presParOf" srcId="{17E3E9FA-8F0B-8441-9CBD-B01FC80554D3}" destId="{43C112A2-FE54-B643-9506-CF15A8EDCB6E}" srcOrd="0" destOrd="0" presId="urn:microsoft.com/office/officeart/2016/7/layout/RepeatingBendingProcessNew"/>
    <dgm:cxn modelId="{29FF0CDD-14A3-2F48-A7B4-09A64EA732C3}" type="presParOf" srcId="{1A6123A8-4090-E44E-BAD3-061B7CBB01D9}" destId="{2AFC4488-3922-8E48-BAD6-6D34FF95AAA0}" srcOrd="2" destOrd="0" presId="urn:microsoft.com/office/officeart/2016/7/layout/RepeatingBendingProcessNew"/>
    <dgm:cxn modelId="{91A4BE6D-7936-234B-901B-B5036F390EE1}" type="presParOf" srcId="{1A6123A8-4090-E44E-BAD3-061B7CBB01D9}" destId="{44B8FC8E-D296-DC40-ADB9-DD06BC028923}" srcOrd="3" destOrd="0" presId="urn:microsoft.com/office/officeart/2016/7/layout/RepeatingBendingProcessNew"/>
    <dgm:cxn modelId="{77D4F67C-B5FF-7D4F-91CC-07EE2F5881D5}" type="presParOf" srcId="{44B8FC8E-D296-DC40-ADB9-DD06BC028923}" destId="{9942FADA-2D31-F44C-BA22-76C2976FE72E}" srcOrd="0" destOrd="0" presId="urn:microsoft.com/office/officeart/2016/7/layout/RepeatingBendingProcessNew"/>
    <dgm:cxn modelId="{E8D49750-F00D-2C4C-9248-B8E311909958}" type="presParOf" srcId="{1A6123A8-4090-E44E-BAD3-061B7CBB01D9}" destId="{F6AC2382-A4F2-ED4E-A900-D98A55620EC5}" srcOrd="4" destOrd="0" presId="urn:microsoft.com/office/officeart/2016/7/layout/RepeatingBendingProcessNew"/>
    <dgm:cxn modelId="{56B11DA5-7E65-064D-BA37-9E5D08BAD20B}" type="presParOf" srcId="{1A6123A8-4090-E44E-BAD3-061B7CBB01D9}" destId="{423AE06F-53F1-E741-9F63-72A8DF294B7B}" srcOrd="5" destOrd="0" presId="urn:microsoft.com/office/officeart/2016/7/layout/RepeatingBendingProcessNew"/>
    <dgm:cxn modelId="{96DB9D5E-B356-E540-A06F-FBCA052217D6}" type="presParOf" srcId="{423AE06F-53F1-E741-9F63-72A8DF294B7B}" destId="{48EC1EF2-5E55-3647-9BB1-FC5CF6D76769}" srcOrd="0" destOrd="0" presId="urn:microsoft.com/office/officeart/2016/7/layout/RepeatingBendingProcessNew"/>
    <dgm:cxn modelId="{1E1F8320-E728-0949-B7E2-BCE00E2BAD9D}" type="presParOf" srcId="{1A6123A8-4090-E44E-BAD3-061B7CBB01D9}" destId="{70E266F4-823D-5545-8880-55E035076330}" srcOrd="6" destOrd="0" presId="urn:microsoft.com/office/officeart/2016/7/layout/RepeatingBendingProcessNew"/>
    <dgm:cxn modelId="{E3579CFE-C6FF-6E43-A27A-43E1C5A0CDE6}" type="presParOf" srcId="{1A6123A8-4090-E44E-BAD3-061B7CBB01D9}" destId="{CDCB27F3-AFEC-8340-99F4-F0E57EB83458}" srcOrd="7" destOrd="0" presId="urn:microsoft.com/office/officeart/2016/7/layout/RepeatingBendingProcessNew"/>
    <dgm:cxn modelId="{E4566CCE-01BA-034B-91A5-68189BAFB296}" type="presParOf" srcId="{CDCB27F3-AFEC-8340-99F4-F0E57EB83458}" destId="{002B8FBE-2AB6-F44A-9EF0-170DAFE03849}" srcOrd="0" destOrd="0" presId="urn:microsoft.com/office/officeart/2016/7/layout/RepeatingBendingProcessNew"/>
    <dgm:cxn modelId="{8E69AC70-BABF-CD44-A932-AC3AD9F202DB}" type="presParOf" srcId="{1A6123A8-4090-E44E-BAD3-061B7CBB01D9}" destId="{277DACA5-D75E-7849-8B32-A14566372329}" srcOrd="8" destOrd="0" presId="urn:microsoft.com/office/officeart/2016/7/layout/RepeatingBendingProcessNew"/>
    <dgm:cxn modelId="{6D6CDF64-9B12-2340-8A2B-7E58415B9467}" type="presParOf" srcId="{1A6123A8-4090-E44E-BAD3-061B7CBB01D9}" destId="{B364A3A1-4EB2-A845-A71D-8EE72E09A7AC}" srcOrd="9" destOrd="0" presId="urn:microsoft.com/office/officeart/2016/7/layout/RepeatingBendingProcessNew"/>
    <dgm:cxn modelId="{A4E27B2B-ED78-844A-A3A1-069E2A7D2B27}" type="presParOf" srcId="{B364A3A1-4EB2-A845-A71D-8EE72E09A7AC}" destId="{A1940559-BC74-8045-97E0-EA6E396B4D09}" srcOrd="0" destOrd="0" presId="urn:microsoft.com/office/officeart/2016/7/layout/RepeatingBendingProcessNew"/>
    <dgm:cxn modelId="{DA4C2A50-218F-6F4F-8804-1FD001264E13}" type="presParOf" srcId="{1A6123A8-4090-E44E-BAD3-061B7CBB01D9}" destId="{1C4A0A73-7E14-C041-9B1A-A2F2425D3235}" srcOrd="10" destOrd="0" presId="urn:microsoft.com/office/officeart/2016/7/layout/RepeatingBendingProcessNew"/>
    <dgm:cxn modelId="{C0A08E5F-0386-9C44-8F00-556F7B6C4BA1}" type="presParOf" srcId="{1A6123A8-4090-E44E-BAD3-061B7CBB01D9}" destId="{7D1E5DD4-BF8E-F040-9144-BDA77647DC61}" srcOrd="11" destOrd="0" presId="urn:microsoft.com/office/officeart/2016/7/layout/RepeatingBendingProcessNew"/>
    <dgm:cxn modelId="{25CB98CC-967A-4748-9B91-38C00AC1F16E}" type="presParOf" srcId="{7D1E5DD4-BF8E-F040-9144-BDA77647DC61}" destId="{A8372ADB-6690-C54F-9145-945910130751}" srcOrd="0" destOrd="0" presId="urn:microsoft.com/office/officeart/2016/7/layout/RepeatingBendingProcessNew"/>
    <dgm:cxn modelId="{9696AAA4-34EE-9D4A-835B-00B52C0DB41D}" type="presParOf" srcId="{1A6123A8-4090-E44E-BAD3-061B7CBB01D9}" destId="{9E6E98F3-31D6-0446-8C29-7E5CA9DBDF8F}"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3245-7B78-44C0-801B-2C94B3D9FCF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775A10C-46C1-4081-A673-795B36F7A9B9}">
      <dgm:prSet/>
      <dgm:spPr/>
      <dgm:t>
        <a:bodyPr/>
        <a:lstStyle/>
        <a:p>
          <a:pPr>
            <a:lnSpc>
              <a:spcPct val="100000"/>
            </a:lnSpc>
          </a:pPr>
          <a:r>
            <a:rPr lang="en-IN" b="1" i="0" dirty="0">
              <a:latin typeface="Constantia" panose="02030602050306030303" pitchFamily="18" charset="0"/>
            </a:rPr>
            <a:t>Data Overview</a:t>
          </a:r>
          <a:r>
            <a:rPr lang="en-IN" b="0" i="0" dirty="0">
              <a:latin typeface="Constantia" panose="02030602050306030303" pitchFamily="18" charset="0"/>
            </a:rPr>
            <a:t>: Examined 219,276 records with 27 columns, including information on restaurant inspections, scores, grades, and violation details.</a:t>
          </a:r>
          <a:endParaRPr lang="en-US" dirty="0">
            <a:latin typeface="Constantia" panose="02030602050306030303" pitchFamily="18" charset="0"/>
          </a:endParaRPr>
        </a:p>
      </dgm:t>
    </dgm:pt>
    <dgm:pt modelId="{E18894D0-8AB6-490D-941F-A02D6C28AD18}" type="parTrans" cxnId="{F2405E3C-19A4-4734-A9B6-18BE0648AF89}">
      <dgm:prSet/>
      <dgm:spPr/>
      <dgm:t>
        <a:bodyPr/>
        <a:lstStyle/>
        <a:p>
          <a:endParaRPr lang="en-US"/>
        </a:p>
      </dgm:t>
    </dgm:pt>
    <dgm:pt modelId="{B81A3BFE-C6BE-4458-9145-DA3F212FBFFB}" type="sibTrans" cxnId="{F2405E3C-19A4-4734-A9B6-18BE0648AF89}">
      <dgm:prSet/>
      <dgm:spPr/>
      <dgm:t>
        <a:bodyPr/>
        <a:lstStyle/>
        <a:p>
          <a:pPr>
            <a:lnSpc>
              <a:spcPct val="100000"/>
            </a:lnSpc>
          </a:pPr>
          <a:endParaRPr lang="en-US"/>
        </a:p>
      </dgm:t>
    </dgm:pt>
    <dgm:pt modelId="{558F4D13-D566-4464-8487-FE9F933A1B7B}">
      <dgm:prSet/>
      <dgm:spPr/>
      <dgm:t>
        <a:bodyPr/>
        <a:lstStyle/>
        <a:p>
          <a:pPr>
            <a:lnSpc>
              <a:spcPct val="100000"/>
            </a:lnSpc>
          </a:pPr>
          <a:r>
            <a:rPr lang="en-IN" b="1" i="0" dirty="0">
              <a:latin typeface="Constantia" panose="02030602050306030303" pitchFamily="18" charset="0"/>
            </a:rPr>
            <a:t>Missing Values</a:t>
          </a:r>
          <a:r>
            <a:rPr lang="en-IN" b="0" i="0" dirty="0">
              <a:latin typeface="Constantia" panose="02030602050306030303" pitchFamily="18" charset="0"/>
            </a:rPr>
            <a:t>: Identified missing data in key columns, imputed with mode for categorical and mean for numerical features.</a:t>
          </a:r>
          <a:endParaRPr lang="en-US" dirty="0">
            <a:latin typeface="Constantia" panose="02030602050306030303" pitchFamily="18" charset="0"/>
          </a:endParaRPr>
        </a:p>
      </dgm:t>
    </dgm:pt>
    <dgm:pt modelId="{C6A3104A-9C2C-4D56-8743-D921B1BE3A35}" type="parTrans" cxnId="{F4B552D4-8F1B-4ED0-A166-366FC95FE1B8}">
      <dgm:prSet/>
      <dgm:spPr/>
      <dgm:t>
        <a:bodyPr/>
        <a:lstStyle/>
        <a:p>
          <a:endParaRPr lang="en-US"/>
        </a:p>
      </dgm:t>
    </dgm:pt>
    <dgm:pt modelId="{53B367FE-0A79-4290-A03B-B99EC715D4D9}" type="sibTrans" cxnId="{F4B552D4-8F1B-4ED0-A166-366FC95FE1B8}">
      <dgm:prSet/>
      <dgm:spPr/>
      <dgm:t>
        <a:bodyPr/>
        <a:lstStyle/>
        <a:p>
          <a:pPr>
            <a:lnSpc>
              <a:spcPct val="100000"/>
            </a:lnSpc>
          </a:pPr>
          <a:endParaRPr lang="en-US"/>
        </a:p>
      </dgm:t>
    </dgm:pt>
    <dgm:pt modelId="{F6398435-98AA-45FA-8C46-7BD4FD5129CE}">
      <dgm:prSet/>
      <dgm:spPr/>
      <dgm:t>
        <a:bodyPr/>
        <a:lstStyle/>
        <a:p>
          <a:pPr>
            <a:lnSpc>
              <a:spcPct val="100000"/>
            </a:lnSpc>
          </a:pPr>
          <a:r>
            <a:rPr lang="en-IN" b="1" i="0">
              <a:latin typeface="Constantia" panose="02030602050306030303" pitchFamily="18" charset="0"/>
            </a:rPr>
            <a:t>Outliers Detection</a:t>
          </a:r>
          <a:r>
            <a:rPr lang="en-IN" b="0" i="0">
              <a:latin typeface="Constantia" panose="02030602050306030303" pitchFamily="18" charset="0"/>
            </a:rPr>
            <a:t>: Discovered and handled outliers in numerical columns like SCORE, Latitude, and Longitude using the interquartile range (IQR) method.</a:t>
          </a:r>
          <a:endParaRPr lang="en-US">
            <a:latin typeface="Constantia" panose="02030602050306030303" pitchFamily="18" charset="0"/>
          </a:endParaRPr>
        </a:p>
      </dgm:t>
    </dgm:pt>
    <dgm:pt modelId="{8CE23ABD-7CED-4A21-A9A7-A01B1B15457A}" type="parTrans" cxnId="{D847C7DC-3C0B-4F3C-886A-CBCA59C6A155}">
      <dgm:prSet/>
      <dgm:spPr/>
      <dgm:t>
        <a:bodyPr/>
        <a:lstStyle/>
        <a:p>
          <a:endParaRPr lang="en-US"/>
        </a:p>
      </dgm:t>
    </dgm:pt>
    <dgm:pt modelId="{3BA33399-7560-4B11-BACB-451A6E339EB3}" type="sibTrans" cxnId="{D847C7DC-3C0B-4F3C-886A-CBCA59C6A155}">
      <dgm:prSet/>
      <dgm:spPr/>
      <dgm:t>
        <a:bodyPr/>
        <a:lstStyle/>
        <a:p>
          <a:pPr>
            <a:lnSpc>
              <a:spcPct val="100000"/>
            </a:lnSpc>
          </a:pPr>
          <a:endParaRPr lang="en-US"/>
        </a:p>
      </dgm:t>
    </dgm:pt>
    <dgm:pt modelId="{E47E51CB-9D0B-4AD6-9A3C-E1CDF3C8411F}">
      <dgm:prSet/>
      <dgm:spPr/>
      <dgm:t>
        <a:bodyPr/>
        <a:lstStyle/>
        <a:p>
          <a:pPr>
            <a:lnSpc>
              <a:spcPct val="100000"/>
            </a:lnSpc>
          </a:pPr>
          <a:r>
            <a:rPr lang="en-IN" b="1" i="0">
              <a:latin typeface="Constantia" panose="02030602050306030303" pitchFamily="18" charset="0"/>
            </a:rPr>
            <a:t>Distribution Analysis</a:t>
          </a:r>
          <a:r>
            <a:rPr lang="en-IN" b="0" i="0">
              <a:latin typeface="Constantia" panose="02030602050306030303" pitchFamily="18" charset="0"/>
            </a:rPr>
            <a:t>: Observed skewed distributions in key columns like SCORE, with most scores high and a few lower scores indicating non-compliance.</a:t>
          </a:r>
          <a:endParaRPr lang="en-US">
            <a:latin typeface="Constantia" panose="02030602050306030303" pitchFamily="18" charset="0"/>
          </a:endParaRPr>
        </a:p>
      </dgm:t>
    </dgm:pt>
    <dgm:pt modelId="{73049853-F4C5-4958-BE41-C0C697B9F02C}" type="parTrans" cxnId="{44E98EB4-B993-47F2-B041-4434A480EAF2}">
      <dgm:prSet/>
      <dgm:spPr/>
      <dgm:t>
        <a:bodyPr/>
        <a:lstStyle/>
        <a:p>
          <a:endParaRPr lang="en-US"/>
        </a:p>
      </dgm:t>
    </dgm:pt>
    <dgm:pt modelId="{3D10604E-30DC-4913-8910-BD548CF27736}" type="sibTrans" cxnId="{44E98EB4-B993-47F2-B041-4434A480EAF2}">
      <dgm:prSet/>
      <dgm:spPr/>
      <dgm:t>
        <a:bodyPr/>
        <a:lstStyle/>
        <a:p>
          <a:pPr>
            <a:lnSpc>
              <a:spcPct val="100000"/>
            </a:lnSpc>
          </a:pPr>
          <a:endParaRPr lang="en-US"/>
        </a:p>
      </dgm:t>
    </dgm:pt>
    <dgm:pt modelId="{D0E44F0B-1E34-4C18-A2CC-1C34BE87CAF8}">
      <dgm:prSet/>
      <dgm:spPr/>
      <dgm:t>
        <a:bodyPr/>
        <a:lstStyle/>
        <a:p>
          <a:pPr>
            <a:lnSpc>
              <a:spcPct val="100000"/>
            </a:lnSpc>
          </a:pPr>
          <a:r>
            <a:rPr lang="en-IN" b="1" i="0">
              <a:latin typeface="Constantia" panose="02030602050306030303" pitchFamily="18" charset="0"/>
            </a:rPr>
            <a:t>Correlation and Feature Importance</a:t>
          </a:r>
          <a:r>
            <a:rPr lang="en-IN" b="0" i="0">
              <a:latin typeface="Constantia" panose="02030602050306030303" pitchFamily="18" charset="0"/>
            </a:rPr>
            <a:t>: Analysed correlations between numerical features and identified critical variables, such as SCORE, ZIPCODE, and INSPECTION DATE.</a:t>
          </a:r>
          <a:endParaRPr lang="en-US">
            <a:latin typeface="Constantia" panose="02030602050306030303" pitchFamily="18" charset="0"/>
          </a:endParaRPr>
        </a:p>
      </dgm:t>
    </dgm:pt>
    <dgm:pt modelId="{1EF02EED-C0B3-4A60-AD04-0B8B9F43FCE5}" type="parTrans" cxnId="{9063740D-AD5B-4164-996A-4762E0C3F432}">
      <dgm:prSet/>
      <dgm:spPr/>
      <dgm:t>
        <a:bodyPr/>
        <a:lstStyle/>
        <a:p>
          <a:endParaRPr lang="en-US"/>
        </a:p>
      </dgm:t>
    </dgm:pt>
    <dgm:pt modelId="{BE3802BE-6095-4BDA-9E60-96A9537D7542}" type="sibTrans" cxnId="{9063740D-AD5B-4164-996A-4762E0C3F432}">
      <dgm:prSet/>
      <dgm:spPr/>
      <dgm:t>
        <a:bodyPr/>
        <a:lstStyle/>
        <a:p>
          <a:pPr>
            <a:lnSpc>
              <a:spcPct val="100000"/>
            </a:lnSpc>
          </a:pPr>
          <a:endParaRPr lang="en-US"/>
        </a:p>
      </dgm:t>
    </dgm:pt>
    <dgm:pt modelId="{209B335C-7C72-4727-94B6-DAADAAE1AE41}">
      <dgm:prSet/>
      <dgm:spPr/>
      <dgm:t>
        <a:bodyPr/>
        <a:lstStyle/>
        <a:p>
          <a:pPr>
            <a:lnSpc>
              <a:spcPct val="100000"/>
            </a:lnSpc>
          </a:pPr>
          <a:r>
            <a:rPr lang="en-IN" b="1" i="0">
              <a:latin typeface="Constantia" panose="02030602050306030303" pitchFamily="18" charset="0"/>
            </a:rPr>
            <a:t>Trend Analysis</a:t>
          </a:r>
          <a:r>
            <a:rPr lang="en-IN" b="0" i="0">
              <a:latin typeface="Constantia" panose="02030602050306030303" pitchFamily="18" charset="0"/>
            </a:rPr>
            <a:t>: Detected trends in inspection dates, showing a sharp increase in inspections from the late 1990s to the 2020s, with periodic peaks suggesting seasonal or event-driven patterns.</a:t>
          </a:r>
          <a:endParaRPr lang="en-US">
            <a:latin typeface="Constantia" panose="02030602050306030303" pitchFamily="18" charset="0"/>
          </a:endParaRPr>
        </a:p>
      </dgm:t>
    </dgm:pt>
    <dgm:pt modelId="{21E6C53E-DD82-42C5-8476-6E6DF548E0B6}" type="parTrans" cxnId="{2BF20BC2-E084-4F5E-B86F-B44FE3BE092D}">
      <dgm:prSet/>
      <dgm:spPr/>
      <dgm:t>
        <a:bodyPr/>
        <a:lstStyle/>
        <a:p>
          <a:endParaRPr lang="en-US"/>
        </a:p>
      </dgm:t>
    </dgm:pt>
    <dgm:pt modelId="{31F3AF52-963F-4DB6-A2F2-03942777CDE7}" type="sibTrans" cxnId="{2BF20BC2-E084-4F5E-B86F-B44FE3BE092D}">
      <dgm:prSet/>
      <dgm:spPr/>
      <dgm:t>
        <a:bodyPr/>
        <a:lstStyle/>
        <a:p>
          <a:pPr>
            <a:lnSpc>
              <a:spcPct val="100000"/>
            </a:lnSpc>
          </a:pPr>
          <a:endParaRPr lang="en-US"/>
        </a:p>
      </dgm:t>
    </dgm:pt>
    <dgm:pt modelId="{86293398-C9AB-4797-8530-28D92F51A2F7}">
      <dgm:prSet/>
      <dgm:spPr/>
      <dgm:t>
        <a:bodyPr/>
        <a:lstStyle/>
        <a:p>
          <a:pPr>
            <a:lnSpc>
              <a:spcPct val="100000"/>
            </a:lnSpc>
          </a:pPr>
          <a:r>
            <a:rPr lang="en-IN" b="1" i="0" dirty="0">
              <a:latin typeface="Constantia" panose="02030602050306030303" pitchFamily="18" charset="0"/>
            </a:rPr>
            <a:t>Geographical Insights</a:t>
          </a:r>
          <a:r>
            <a:rPr lang="en-IN" b="0" i="0" dirty="0">
              <a:latin typeface="Constantia" panose="02030602050306030303" pitchFamily="18" charset="0"/>
            </a:rPr>
            <a:t>: Analysed inspection scores by borough, identifying consistent performance with some variability across different areas.</a:t>
          </a:r>
          <a:endParaRPr lang="en-US" dirty="0">
            <a:latin typeface="Constantia" panose="02030602050306030303" pitchFamily="18" charset="0"/>
          </a:endParaRPr>
        </a:p>
      </dgm:t>
    </dgm:pt>
    <dgm:pt modelId="{94B771F1-4916-4C8C-84B4-9073C9B7242B}" type="parTrans" cxnId="{589CD260-E1EB-43AD-A1A5-658A40E5AB95}">
      <dgm:prSet/>
      <dgm:spPr/>
      <dgm:t>
        <a:bodyPr/>
        <a:lstStyle/>
        <a:p>
          <a:endParaRPr lang="en-US"/>
        </a:p>
      </dgm:t>
    </dgm:pt>
    <dgm:pt modelId="{6CC547FD-04F7-43E3-A3FE-91F676068A53}" type="sibTrans" cxnId="{589CD260-E1EB-43AD-A1A5-658A40E5AB95}">
      <dgm:prSet/>
      <dgm:spPr/>
      <dgm:t>
        <a:bodyPr/>
        <a:lstStyle/>
        <a:p>
          <a:endParaRPr lang="en-US"/>
        </a:p>
      </dgm:t>
    </dgm:pt>
    <dgm:pt modelId="{72744C14-8802-4A35-A07D-5FF246FBA0B6}" type="pres">
      <dgm:prSet presAssocID="{FB1F3245-7B78-44C0-801B-2C94B3D9FCFD}" presName="root" presStyleCnt="0">
        <dgm:presLayoutVars>
          <dgm:dir/>
          <dgm:resizeHandles val="exact"/>
        </dgm:presLayoutVars>
      </dgm:prSet>
      <dgm:spPr/>
    </dgm:pt>
    <dgm:pt modelId="{FE6692AF-20C3-45D6-B15A-C67EBC9DA86F}" type="pres">
      <dgm:prSet presAssocID="{FB1F3245-7B78-44C0-801B-2C94B3D9FCFD}" presName="container" presStyleCnt="0">
        <dgm:presLayoutVars>
          <dgm:dir/>
          <dgm:resizeHandles val="exact"/>
        </dgm:presLayoutVars>
      </dgm:prSet>
      <dgm:spPr/>
    </dgm:pt>
    <dgm:pt modelId="{0E246A0E-A49F-4A73-9CB4-0E1B44105A89}" type="pres">
      <dgm:prSet presAssocID="{9775A10C-46C1-4081-A673-795B36F7A9B9}" presName="compNode" presStyleCnt="0"/>
      <dgm:spPr/>
    </dgm:pt>
    <dgm:pt modelId="{5FF27FF8-104B-4529-8F1B-A0E3384D2679}" type="pres">
      <dgm:prSet presAssocID="{9775A10C-46C1-4081-A673-795B36F7A9B9}" presName="iconBgRect" presStyleLbl="bgShp" presStyleIdx="0" presStyleCnt="7"/>
      <dgm:spPr/>
    </dgm:pt>
    <dgm:pt modelId="{063D82BC-642F-4A7F-A875-32CD4281DCE0}" type="pres">
      <dgm:prSet presAssocID="{9775A10C-46C1-4081-A673-795B36F7A9B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tective"/>
        </a:ext>
      </dgm:extLst>
    </dgm:pt>
    <dgm:pt modelId="{B6E88F7C-FFA7-472C-9AF9-2B95E693BC53}" type="pres">
      <dgm:prSet presAssocID="{9775A10C-46C1-4081-A673-795B36F7A9B9}" presName="spaceRect" presStyleCnt="0"/>
      <dgm:spPr/>
    </dgm:pt>
    <dgm:pt modelId="{21B716A2-E020-49F3-8442-BCF78B256D9F}" type="pres">
      <dgm:prSet presAssocID="{9775A10C-46C1-4081-A673-795B36F7A9B9}" presName="textRect" presStyleLbl="revTx" presStyleIdx="0" presStyleCnt="7">
        <dgm:presLayoutVars>
          <dgm:chMax val="1"/>
          <dgm:chPref val="1"/>
        </dgm:presLayoutVars>
      </dgm:prSet>
      <dgm:spPr/>
    </dgm:pt>
    <dgm:pt modelId="{2EC3E193-D090-4A80-A61E-DEAB2F1323B3}" type="pres">
      <dgm:prSet presAssocID="{B81A3BFE-C6BE-4458-9145-DA3F212FBFFB}" presName="sibTrans" presStyleLbl="sibTrans2D1" presStyleIdx="0" presStyleCnt="0"/>
      <dgm:spPr/>
    </dgm:pt>
    <dgm:pt modelId="{A7090131-D1F5-447D-88EF-2785E4472619}" type="pres">
      <dgm:prSet presAssocID="{558F4D13-D566-4464-8487-FE9F933A1B7B}" presName="compNode" presStyleCnt="0"/>
      <dgm:spPr/>
    </dgm:pt>
    <dgm:pt modelId="{B3A4443B-C9CE-4954-879E-6ECAC7F86079}" type="pres">
      <dgm:prSet presAssocID="{558F4D13-D566-4464-8487-FE9F933A1B7B}" presName="iconBgRect" presStyleLbl="bgShp" presStyleIdx="1" presStyleCnt="7"/>
      <dgm:spPr/>
    </dgm:pt>
    <dgm:pt modelId="{C9C7F9AD-5A51-4E8E-AD9E-CDA09C0BBB30}" type="pres">
      <dgm:prSet presAssocID="{558F4D13-D566-4464-8487-FE9F933A1B7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ce"/>
        </a:ext>
      </dgm:extLst>
    </dgm:pt>
    <dgm:pt modelId="{C70B274E-11B4-4FDA-A4BB-780722E7393E}" type="pres">
      <dgm:prSet presAssocID="{558F4D13-D566-4464-8487-FE9F933A1B7B}" presName="spaceRect" presStyleCnt="0"/>
      <dgm:spPr/>
    </dgm:pt>
    <dgm:pt modelId="{273E516A-30F5-47F9-89DB-5092C5899ADE}" type="pres">
      <dgm:prSet presAssocID="{558F4D13-D566-4464-8487-FE9F933A1B7B}" presName="textRect" presStyleLbl="revTx" presStyleIdx="1" presStyleCnt="7">
        <dgm:presLayoutVars>
          <dgm:chMax val="1"/>
          <dgm:chPref val="1"/>
        </dgm:presLayoutVars>
      </dgm:prSet>
      <dgm:spPr/>
    </dgm:pt>
    <dgm:pt modelId="{268A4961-CA46-450B-BE6A-FC42DD274E7E}" type="pres">
      <dgm:prSet presAssocID="{53B367FE-0A79-4290-A03B-B99EC715D4D9}" presName="sibTrans" presStyleLbl="sibTrans2D1" presStyleIdx="0" presStyleCnt="0"/>
      <dgm:spPr/>
    </dgm:pt>
    <dgm:pt modelId="{FC293D07-73A9-4A40-B8C0-957C3DBE138C}" type="pres">
      <dgm:prSet presAssocID="{F6398435-98AA-45FA-8C46-7BD4FD5129CE}" presName="compNode" presStyleCnt="0"/>
      <dgm:spPr/>
    </dgm:pt>
    <dgm:pt modelId="{8C2B08A2-C7D0-49F6-AB8A-71717D764BE3}" type="pres">
      <dgm:prSet presAssocID="{F6398435-98AA-45FA-8C46-7BD4FD5129CE}" presName="iconBgRect" presStyleLbl="bgShp" presStyleIdx="2" presStyleCnt="7"/>
      <dgm:spPr/>
    </dgm:pt>
    <dgm:pt modelId="{A4CFB6EE-7B5D-4A57-BFD7-0B6E435C15FD}" type="pres">
      <dgm:prSet presAssocID="{F6398435-98AA-45FA-8C46-7BD4FD5129C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339B46AA-FA5C-4D42-AB0C-2C0377E3178D}" type="pres">
      <dgm:prSet presAssocID="{F6398435-98AA-45FA-8C46-7BD4FD5129CE}" presName="spaceRect" presStyleCnt="0"/>
      <dgm:spPr/>
    </dgm:pt>
    <dgm:pt modelId="{E83EB4B2-55C5-4A8D-B00F-0D33E21D2861}" type="pres">
      <dgm:prSet presAssocID="{F6398435-98AA-45FA-8C46-7BD4FD5129CE}" presName="textRect" presStyleLbl="revTx" presStyleIdx="2" presStyleCnt="7">
        <dgm:presLayoutVars>
          <dgm:chMax val="1"/>
          <dgm:chPref val="1"/>
        </dgm:presLayoutVars>
      </dgm:prSet>
      <dgm:spPr/>
    </dgm:pt>
    <dgm:pt modelId="{230B2DE2-3E6D-4CDF-A062-5BEF799D6C35}" type="pres">
      <dgm:prSet presAssocID="{3BA33399-7560-4B11-BACB-451A6E339EB3}" presName="sibTrans" presStyleLbl="sibTrans2D1" presStyleIdx="0" presStyleCnt="0"/>
      <dgm:spPr/>
    </dgm:pt>
    <dgm:pt modelId="{133F2D74-140D-4713-844D-504268B69A89}" type="pres">
      <dgm:prSet presAssocID="{E47E51CB-9D0B-4AD6-9A3C-E1CDF3C8411F}" presName="compNode" presStyleCnt="0"/>
      <dgm:spPr/>
    </dgm:pt>
    <dgm:pt modelId="{8C6BFE3B-98F4-4347-8AFC-3ADD21197AA4}" type="pres">
      <dgm:prSet presAssocID="{E47E51CB-9D0B-4AD6-9A3C-E1CDF3C8411F}" presName="iconBgRect" presStyleLbl="bgShp" presStyleIdx="3" presStyleCnt="7"/>
      <dgm:spPr/>
    </dgm:pt>
    <dgm:pt modelId="{798873B6-01F5-4626-9F1A-C7C29B4727C2}" type="pres">
      <dgm:prSet presAssocID="{E47E51CB-9D0B-4AD6-9A3C-E1CDF3C8411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155C6DAC-6037-4AD1-BAB2-45FBD9B0170C}" type="pres">
      <dgm:prSet presAssocID="{E47E51CB-9D0B-4AD6-9A3C-E1CDF3C8411F}" presName="spaceRect" presStyleCnt="0"/>
      <dgm:spPr/>
    </dgm:pt>
    <dgm:pt modelId="{CA900C7D-3290-42DE-9B91-90635EE80C0B}" type="pres">
      <dgm:prSet presAssocID="{E47E51CB-9D0B-4AD6-9A3C-E1CDF3C8411F}" presName="textRect" presStyleLbl="revTx" presStyleIdx="3" presStyleCnt="7">
        <dgm:presLayoutVars>
          <dgm:chMax val="1"/>
          <dgm:chPref val="1"/>
        </dgm:presLayoutVars>
      </dgm:prSet>
      <dgm:spPr/>
    </dgm:pt>
    <dgm:pt modelId="{C82B7F12-D8CA-4FB4-BE73-BCC6F1D4E2C4}" type="pres">
      <dgm:prSet presAssocID="{3D10604E-30DC-4913-8910-BD548CF27736}" presName="sibTrans" presStyleLbl="sibTrans2D1" presStyleIdx="0" presStyleCnt="0"/>
      <dgm:spPr/>
    </dgm:pt>
    <dgm:pt modelId="{7F2449DA-DEF2-4D7F-8A94-02248FF3DBDB}" type="pres">
      <dgm:prSet presAssocID="{D0E44F0B-1E34-4C18-A2CC-1C34BE87CAF8}" presName="compNode" presStyleCnt="0"/>
      <dgm:spPr/>
    </dgm:pt>
    <dgm:pt modelId="{87A65C20-AB9F-4372-B1CD-C88453E9F209}" type="pres">
      <dgm:prSet presAssocID="{D0E44F0B-1E34-4C18-A2CC-1C34BE87CAF8}" presName="iconBgRect" presStyleLbl="bgShp" presStyleIdx="4" presStyleCnt="7"/>
      <dgm:spPr/>
    </dgm:pt>
    <dgm:pt modelId="{E369300A-1644-4EE6-B71B-35AE9237988E}" type="pres">
      <dgm:prSet presAssocID="{D0E44F0B-1E34-4C18-A2CC-1C34BE87CAF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thematics"/>
        </a:ext>
      </dgm:extLst>
    </dgm:pt>
    <dgm:pt modelId="{B12E2F64-190F-4956-8698-9588601C493B}" type="pres">
      <dgm:prSet presAssocID="{D0E44F0B-1E34-4C18-A2CC-1C34BE87CAF8}" presName="spaceRect" presStyleCnt="0"/>
      <dgm:spPr/>
    </dgm:pt>
    <dgm:pt modelId="{79EE1395-7051-4E87-BDAA-C30F5FCD41CC}" type="pres">
      <dgm:prSet presAssocID="{D0E44F0B-1E34-4C18-A2CC-1C34BE87CAF8}" presName="textRect" presStyleLbl="revTx" presStyleIdx="4" presStyleCnt="7">
        <dgm:presLayoutVars>
          <dgm:chMax val="1"/>
          <dgm:chPref val="1"/>
        </dgm:presLayoutVars>
      </dgm:prSet>
      <dgm:spPr/>
    </dgm:pt>
    <dgm:pt modelId="{5142B668-74D8-4A7D-9D90-4B3B62E72CD1}" type="pres">
      <dgm:prSet presAssocID="{BE3802BE-6095-4BDA-9E60-96A9537D7542}" presName="sibTrans" presStyleLbl="sibTrans2D1" presStyleIdx="0" presStyleCnt="0"/>
      <dgm:spPr/>
    </dgm:pt>
    <dgm:pt modelId="{D5ADAFE5-361B-4082-9ED9-EF595C4ED3DD}" type="pres">
      <dgm:prSet presAssocID="{209B335C-7C72-4727-94B6-DAADAAE1AE41}" presName="compNode" presStyleCnt="0"/>
      <dgm:spPr/>
    </dgm:pt>
    <dgm:pt modelId="{8742E37C-9647-4BDB-9750-27144B699F7F}" type="pres">
      <dgm:prSet presAssocID="{209B335C-7C72-4727-94B6-DAADAAE1AE41}" presName="iconBgRect" presStyleLbl="bgShp" presStyleIdx="5" presStyleCnt="7"/>
      <dgm:spPr/>
    </dgm:pt>
    <dgm:pt modelId="{E997E370-B966-4146-A37D-557E35F77468}" type="pres">
      <dgm:prSet presAssocID="{209B335C-7C72-4727-94B6-DAADAAE1AE4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croscope"/>
        </a:ext>
      </dgm:extLst>
    </dgm:pt>
    <dgm:pt modelId="{71AFF777-C68A-412F-8C56-C1EE30EE1E1B}" type="pres">
      <dgm:prSet presAssocID="{209B335C-7C72-4727-94B6-DAADAAE1AE41}" presName="spaceRect" presStyleCnt="0"/>
      <dgm:spPr/>
    </dgm:pt>
    <dgm:pt modelId="{F742E080-0307-486F-91BB-C312647CB9F1}" type="pres">
      <dgm:prSet presAssocID="{209B335C-7C72-4727-94B6-DAADAAE1AE41}" presName="textRect" presStyleLbl="revTx" presStyleIdx="5" presStyleCnt="7">
        <dgm:presLayoutVars>
          <dgm:chMax val="1"/>
          <dgm:chPref val="1"/>
        </dgm:presLayoutVars>
      </dgm:prSet>
      <dgm:spPr/>
    </dgm:pt>
    <dgm:pt modelId="{9FA1646A-901A-47CF-9B7D-88B0C3E71F21}" type="pres">
      <dgm:prSet presAssocID="{31F3AF52-963F-4DB6-A2F2-03942777CDE7}" presName="sibTrans" presStyleLbl="sibTrans2D1" presStyleIdx="0" presStyleCnt="0"/>
      <dgm:spPr/>
    </dgm:pt>
    <dgm:pt modelId="{C7D22D3F-7038-492D-BAB5-7F0C1CD56C77}" type="pres">
      <dgm:prSet presAssocID="{86293398-C9AB-4797-8530-28D92F51A2F7}" presName="compNode" presStyleCnt="0"/>
      <dgm:spPr/>
    </dgm:pt>
    <dgm:pt modelId="{8FCB5605-1CF7-44B1-9AF4-5AA2CA802117}" type="pres">
      <dgm:prSet presAssocID="{86293398-C9AB-4797-8530-28D92F51A2F7}" presName="iconBgRect" presStyleLbl="bgShp" presStyleIdx="6" presStyleCnt="7"/>
      <dgm:spPr/>
    </dgm:pt>
    <dgm:pt modelId="{9BF6D448-24A5-4933-911B-89AB14CFE4F8}" type="pres">
      <dgm:prSet presAssocID="{86293398-C9AB-4797-8530-28D92F51A2F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usiness Growth"/>
        </a:ext>
      </dgm:extLst>
    </dgm:pt>
    <dgm:pt modelId="{2B4A578A-FCB2-4ECD-8F78-26F04A6EB577}" type="pres">
      <dgm:prSet presAssocID="{86293398-C9AB-4797-8530-28D92F51A2F7}" presName="spaceRect" presStyleCnt="0"/>
      <dgm:spPr/>
    </dgm:pt>
    <dgm:pt modelId="{C129E3F6-E660-4AF2-A01F-02B2045F1D63}" type="pres">
      <dgm:prSet presAssocID="{86293398-C9AB-4797-8530-28D92F51A2F7}" presName="textRect" presStyleLbl="revTx" presStyleIdx="6" presStyleCnt="7">
        <dgm:presLayoutVars>
          <dgm:chMax val="1"/>
          <dgm:chPref val="1"/>
        </dgm:presLayoutVars>
      </dgm:prSet>
      <dgm:spPr/>
    </dgm:pt>
  </dgm:ptLst>
  <dgm:cxnLst>
    <dgm:cxn modelId="{7821F005-5B22-F148-B8E9-ABD81441DDB4}" type="presOf" srcId="{209B335C-7C72-4727-94B6-DAADAAE1AE41}" destId="{F742E080-0307-486F-91BB-C312647CB9F1}" srcOrd="0" destOrd="0" presId="urn:microsoft.com/office/officeart/2018/2/layout/IconCircleList"/>
    <dgm:cxn modelId="{76563508-E1AF-A14B-92C7-802873130168}" type="presOf" srcId="{3D10604E-30DC-4913-8910-BD548CF27736}" destId="{C82B7F12-D8CA-4FB4-BE73-BCC6F1D4E2C4}" srcOrd="0" destOrd="0" presId="urn:microsoft.com/office/officeart/2018/2/layout/IconCircleList"/>
    <dgm:cxn modelId="{9063740D-AD5B-4164-996A-4762E0C3F432}" srcId="{FB1F3245-7B78-44C0-801B-2C94B3D9FCFD}" destId="{D0E44F0B-1E34-4C18-A2CC-1C34BE87CAF8}" srcOrd="4" destOrd="0" parTransId="{1EF02EED-C0B3-4A60-AD04-0B8B9F43FCE5}" sibTransId="{BE3802BE-6095-4BDA-9E60-96A9537D7542}"/>
    <dgm:cxn modelId="{4C3BE90F-7607-9048-A81F-29AEC024F4FE}" type="presOf" srcId="{3BA33399-7560-4B11-BACB-451A6E339EB3}" destId="{230B2DE2-3E6D-4CDF-A062-5BEF799D6C35}" srcOrd="0" destOrd="0" presId="urn:microsoft.com/office/officeart/2018/2/layout/IconCircleList"/>
    <dgm:cxn modelId="{7784E62D-3CE9-7141-A524-FBA0624D9834}" type="presOf" srcId="{FB1F3245-7B78-44C0-801B-2C94B3D9FCFD}" destId="{72744C14-8802-4A35-A07D-5FF246FBA0B6}" srcOrd="0" destOrd="0" presId="urn:microsoft.com/office/officeart/2018/2/layout/IconCircleList"/>
    <dgm:cxn modelId="{D287C431-681D-3347-89AE-836FB4F41EAC}" type="presOf" srcId="{BE3802BE-6095-4BDA-9E60-96A9537D7542}" destId="{5142B668-74D8-4A7D-9D90-4B3B62E72CD1}" srcOrd="0" destOrd="0" presId="urn:microsoft.com/office/officeart/2018/2/layout/IconCircleList"/>
    <dgm:cxn modelId="{F2405E3C-19A4-4734-A9B6-18BE0648AF89}" srcId="{FB1F3245-7B78-44C0-801B-2C94B3D9FCFD}" destId="{9775A10C-46C1-4081-A673-795B36F7A9B9}" srcOrd="0" destOrd="0" parTransId="{E18894D0-8AB6-490D-941F-A02D6C28AD18}" sibTransId="{B81A3BFE-C6BE-4458-9145-DA3F212FBFFB}"/>
    <dgm:cxn modelId="{B34C225A-F33D-174A-AD2D-A00824EC2575}" type="presOf" srcId="{558F4D13-D566-4464-8487-FE9F933A1B7B}" destId="{273E516A-30F5-47F9-89DB-5092C5899ADE}" srcOrd="0" destOrd="0" presId="urn:microsoft.com/office/officeart/2018/2/layout/IconCircleList"/>
    <dgm:cxn modelId="{589CD260-E1EB-43AD-A1A5-658A40E5AB95}" srcId="{FB1F3245-7B78-44C0-801B-2C94B3D9FCFD}" destId="{86293398-C9AB-4797-8530-28D92F51A2F7}" srcOrd="6" destOrd="0" parTransId="{94B771F1-4916-4C8C-84B4-9073C9B7242B}" sibTransId="{6CC547FD-04F7-43E3-A3FE-91F676068A53}"/>
    <dgm:cxn modelId="{3D01508D-A106-984C-9775-D9A5073EF406}" type="presOf" srcId="{86293398-C9AB-4797-8530-28D92F51A2F7}" destId="{C129E3F6-E660-4AF2-A01F-02B2045F1D63}" srcOrd="0" destOrd="0" presId="urn:microsoft.com/office/officeart/2018/2/layout/IconCircleList"/>
    <dgm:cxn modelId="{3336A497-7FDF-6440-BE4E-16FF9A76ACD0}" type="presOf" srcId="{E47E51CB-9D0B-4AD6-9A3C-E1CDF3C8411F}" destId="{CA900C7D-3290-42DE-9B91-90635EE80C0B}" srcOrd="0" destOrd="0" presId="urn:microsoft.com/office/officeart/2018/2/layout/IconCircleList"/>
    <dgm:cxn modelId="{4501DAAE-970C-AB48-B711-AD8C66143EE5}" type="presOf" srcId="{B81A3BFE-C6BE-4458-9145-DA3F212FBFFB}" destId="{2EC3E193-D090-4A80-A61E-DEAB2F1323B3}" srcOrd="0" destOrd="0" presId="urn:microsoft.com/office/officeart/2018/2/layout/IconCircleList"/>
    <dgm:cxn modelId="{44E98EB4-B993-47F2-B041-4434A480EAF2}" srcId="{FB1F3245-7B78-44C0-801B-2C94B3D9FCFD}" destId="{E47E51CB-9D0B-4AD6-9A3C-E1CDF3C8411F}" srcOrd="3" destOrd="0" parTransId="{73049853-F4C5-4958-BE41-C0C697B9F02C}" sibTransId="{3D10604E-30DC-4913-8910-BD548CF27736}"/>
    <dgm:cxn modelId="{2BF20BC2-E084-4F5E-B86F-B44FE3BE092D}" srcId="{FB1F3245-7B78-44C0-801B-2C94B3D9FCFD}" destId="{209B335C-7C72-4727-94B6-DAADAAE1AE41}" srcOrd="5" destOrd="0" parTransId="{21E6C53E-DD82-42C5-8476-6E6DF548E0B6}" sibTransId="{31F3AF52-963F-4DB6-A2F2-03942777CDE7}"/>
    <dgm:cxn modelId="{4A8376C6-B59B-CF48-B6E8-B6FD92A22ECA}" type="presOf" srcId="{F6398435-98AA-45FA-8C46-7BD4FD5129CE}" destId="{E83EB4B2-55C5-4A8D-B00F-0D33E21D2861}" srcOrd="0" destOrd="0" presId="urn:microsoft.com/office/officeart/2018/2/layout/IconCircleList"/>
    <dgm:cxn modelId="{881BC3CB-3520-A149-9817-0A39CBCCAF55}" type="presOf" srcId="{9775A10C-46C1-4081-A673-795B36F7A9B9}" destId="{21B716A2-E020-49F3-8442-BCF78B256D9F}" srcOrd="0" destOrd="0" presId="urn:microsoft.com/office/officeart/2018/2/layout/IconCircleList"/>
    <dgm:cxn modelId="{F4B552D4-8F1B-4ED0-A166-366FC95FE1B8}" srcId="{FB1F3245-7B78-44C0-801B-2C94B3D9FCFD}" destId="{558F4D13-D566-4464-8487-FE9F933A1B7B}" srcOrd="1" destOrd="0" parTransId="{C6A3104A-9C2C-4D56-8743-D921B1BE3A35}" sibTransId="{53B367FE-0A79-4290-A03B-B99EC715D4D9}"/>
    <dgm:cxn modelId="{D847C7DC-3C0B-4F3C-886A-CBCA59C6A155}" srcId="{FB1F3245-7B78-44C0-801B-2C94B3D9FCFD}" destId="{F6398435-98AA-45FA-8C46-7BD4FD5129CE}" srcOrd="2" destOrd="0" parTransId="{8CE23ABD-7CED-4A21-A9A7-A01B1B15457A}" sibTransId="{3BA33399-7560-4B11-BACB-451A6E339EB3}"/>
    <dgm:cxn modelId="{43EB55E0-2C61-A147-A61C-02ACA3FDCCB4}" type="presOf" srcId="{31F3AF52-963F-4DB6-A2F2-03942777CDE7}" destId="{9FA1646A-901A-47CF-9B7D-88B0C3E71F21}" srcOrd="0" destOrd="0" presId="urn:microsoft.com/office/officeart/2018/2/layout/IconCircleList"/>
    <dgm:cxn modelId="{158BEFE6-DBD4-8F42-AB03-5F7BD3160869}" type="presOf" srcId="{D0E44F0B-1E34-4C18-A2CC-1C34BE87CAF8}" destId="{79EE1395-7051-4E87-BDAA-C30F5FCD41CC}" srcOrd="0" destOrd="0" presId="urn:microsoft.com/office/officeart/2018/2/layout/IconCircleList"/>
    <dgm:cxn modelId="{715BAAF6-1625-A641-89BE-7E2525E2091C}" type="presOf" srcId="{53B367FE-0A79-4290-A03B-B99EC715D4D9}" destId="{268A4961-CA46-450B-BE6A-FC42DD274E7E}" srcOrd="0" destOrd="0" presId="urn:microsoft.com/office/officeart/2018/2/layout/IconCircleList"/>
    <dgm:cxn modelId="{1D3A8ACF-C767-9345-842C-0FAB22AB8346}" type="presParOf" srcId="{72744C14-8802-4A35-A07D-5FF246FBA0B6}" destId="{FE6692AF-20C3-45D6-B15A-C67EBC9DA86F}" srcOrd="0" destOrd="0" presId="urn:microsoft.com/office/officeart/2018/2/layout/IconCircleList"/>
    <dgm:cxn modelId="{D87E7253-6BAF-E34B-8A47-4A42EB714105}" type="presParOf" srcId="{FE6692AF-20C3-45D6-B15A-C67EBC9DA86F}" destId="{0E246A0E-A49F-4A73-9CB4-0E1B44105A89}" srcOrd="0" destOrd="0" presId="urn:microsoft.com/office/officeart/2018/2/layout/IconCircleList"/>
    <dgm:cxn modelId="{3FF2A0BD-36BB-A547-B3B4-8517CF049416}" type="presParOf" srcId="{0E246A0E-A49F-4A73-9CB4-0E1B44105A89}" destId="{5FF27FF8-104B-4529-8F1B-A0E3384D2679}" srcOrd="0" destOrd="0" presId="urn:microsoft.com/office/officeart/2018/2/layout/IconCircleList"/>
    <dgm:cxn modelId="{F0A17782-CED4-AD48-95A5-A87C64A18B2A}" type="presParOf" srcId="{0E246A0E-A49F-4A73-9CB4-0E1B44105A89}" destId="{063D82BC-642F-4A7F-A875-32CD4281DCE0}" srcOrd="1" destOrd="0" presId="urn:microsoft.com/office/officeart/2018/2/layout/IconCircleList"/>
    <dgm:cxn modelId="{329971A6-6AAF-6E44-B5D4-A9C5F7675D71}" type="presParOf" srcId="{0E246A0E-A49F-4A73-9CB4-0E1B44105A89}" destId="{B6E88F7C-FFA7-472C-9AF9-2B95E693BC53}" srcOrd="2" destOrd="0" presId="urn:microsoft.com/office/officeart/2018/2/layout/IconCircleList"/>
    <dgm:cxn modelId="{B4024390-1D81-1E40-9DE7-E8F4C026B2A2}" type="presParOf" srcId="{0E246A0E-A49F-4A73-9CB4-0E1B44105A89}" destId="{21B716A2-E020-49F3-8442-BCF78B256D9F}" srcOrd="3" destOrd="0" presId="urn:microsoft.com/office/officeart/2018/2/layout/IconCircleList"/>
    <dgm:cxn modelId="{26A9ADD2-E00A-7A45-BF0D-4DC1AA53B1C9}" type="presParOf" srcId="{FE6692AF-20C3-45D6-B15A-C67EBC9DA86F}" destId="{2EC3E193-D090-4A80-A61E-DEAB2F1323B3}" srcOrd="1" destOrd="0" presId="urn:microsoft.com/office/officeart/2018/2/layout/IconCircleList"/>
    <dgm:cxn modelId="{2019CB4A-B09B-5E48-ABED-D9A4E518AF7E}" type="presParOf" srcId="{FE6692AF-20C3-45D6-B15A-C67EBC9DA86F}" destId="{A7090131-D1F5-447D-88EF-2785E4472619}" srcOrd="2" destOrd="0" presId="urn:microsoft.com/office/officeart/2018/2/layout/IconCircleList"/>
    <dgm:cxn modelId="{1BE6097B-2D89-534D-9B6E-B75046308F0D}" type="presParOf" srcId="{A7090131-D1F5-447D-88EF-2785E4472619}" destId="{B3A4443B-C9CE-4954-879E-6ECAC7F86079}" srcOrd="0" destOrd="0" presId="urn:microsoft.com/office/officeart/2018/2/layout/IconCircleList"/>
    <dgm:cxn modelId="{A3566880-E301-1D4C-AD17-40F993445043}" type="presParOf" srcId="{A7090131-D1F5-447D-88EF-2785E4472619}" destId="{C9C7F9AD-5A51-4E8E-AD9E-CDA09C0BBB30}" srcOrd="1" destOrd="0" presId="urn:microsoft.com/office/officeart/2018/2/layout/IconCircleList"/>
    <dgm:cxn modelId="{8A9C1696-0D0D-FD46-99B3-7ABA58669521}" type="presParOf" srcId="{A7090131-D1F5-447D-88EF-2785E4472619}" destId="{C70B274E-11B4-4FDA-A4BB-780722E7393E}" srcOrd="2" destOrd="0" presId="urn:microsoft.com/office/officeart/2018/2/layout/IconCircleList"/>
    <dgm:cxn modelId="{A957B488-D2CA-8945-BD82-5A6C9746CA69}" type="presParOf" srcId="{A7090131-D1F5-447D-88EF-2785E4472619}" destId="{273E516A-30F5-47F9-89DB-5092C5899ADE}" srcOrd="3" destOrd="0" presId="urn:microsoft.com/office/officeart/2018/2/layout/IconCircleList"/>
    <dgm:cxn modelId="{03BAFBAE-084A-C24C-9717-49F3A3271EB4}" type="presParOf" srcId="{FE6692AF-20C3-45D6-B15A-C67EBC9DA86F}" destId="{268A4961-CA46-450B-BE6A-FC42DD274E7E}" srcOrd="3" destOrd="0" presId="urn:microsoft.com/office/officeart/2018/2/layout/IconCircleList"/>
    <dgm:cxn modelId="{3AD602A0-7BAE-2440-A3FA-97BB1B5F4AA4}" type="presParOf" srcId="{FE6692AF-20C3-45D6-B15A-C67EBC9DA86F}" destId="{FC293D07-73A9-4A40-B8C0-957C3DBE138C}" srcOrd="4" destOrd="0" presId="urn:microsoft.com/office/officeart/2018/2/layout/IconCircleList"/>
    <dgm:cxn modelId="{E16E12A6-36F0-BB47-8A04-8230AA67325F}" type="presParOf" srcId="{FC293D07-73A9-4A40-B8C0-957C3DBE138C}" destId="{8C2B08A2-C7D0-49F6-AB8A-71717D764BE3}" srcOrd="0" destOrd="0" presId="urn:microsoft.com/office/officeart/2018/2/layout/IconCircleList"/>
    <dgm:cxn modelId="{ADE35429-5078-CF44-8BEA-7C0DC788B6F6}" type="presParOf" srcId="{FC293D07-73A9-4A40-B8C0-957C3DBE138C}" destId="{A4CFB6EE-7B5D-4A57-BFD7-0B6E435C15FD}" srcOrd="1" destOrd="0" presId="urn:microsoft.com/office/officeart/2018/2/layout/IconCircleList"/>
    <dgm:cxn modelId="{8919FD08-DE00-E140-9672-D529DC1E9A65}" type="presParOf" srcId="{FC293D07-73A9-4A40-B8C0-957C3DBE138C}" destId="{339B46AA-FA5C-4D42-AB0C-2C0377E3178D}" srcOrd="2" destOrd="0" presId="urn:microsoft.com/office/officeart/2018/2/layout/IconCircleList"/>
    <dgm:cxn modelId="{0DA9D387-68C1-7149-AE95-4379BC96ABFF}" type="presParOf" srcId="{FC293D07-73A9-4A40-B8C0-957C3DBE138C}" destId="{E83EB4B2-55C5-4A8D-B00F-0D33E21D2861}" srcOrd="3" destOrd="0" presId="urn:microsoft.com/office/officeart/2018/2/layout/IconCircleList"/>
    <dgm:cxn modelId="{42721F91-8F91-E44A-9AA1-51069F5875F4}" type="presParOf" srcId="{FE6692AF-20C3-45D6-B15A-C67EBC9DA86F}" destId="{230B2DE2-3E6D-4CDF-A062-5BEF799D6C35}" srcOrd="5" destOrd="0" presId="urn:microsoft.com/office/officeart/2018/2/layout/IconCircleList"/>
    <dgm:cxn modelId="{E48F4B24-6F39-CB47-A77D-C371FAB08A02}" type="presParOf" srcId="{FE6692AF-20C3-45D6-B15A-C67EBC9DA86F}" destId="{133F2D74-140D-4713-844D-504268B69A89}" srcOrd="6" destOrd="0" presId="urn:microsoft.com/office/officeart/2018/2/layout/IconCircleList"/>
    <dgm:cxn modelId="{D211618D-1ABE-9546-9058-DC67C031F258}" type="presParOf" srcId="{133F2D74-140D-4713-844D-504268B69A89}" destId="{8C6BFE3B-98F4-4347-8AFC-3ADD21197AA4}" srcOrd="0" destOrd="0" presId="urn:microsoft.com/office/officeart/2018/2/layout/IconCircleList"/>
    <dgm:cxn modelId="{0020CA48-B57E-934D-993F-26ACB79CC4FA}" type="presParOf" srcId="{133F2D74-140D-4713-844D-504268B69A89}" destId="{798873B6-01F5-4626-9F1A-C7C29B4727C2}" srcOrd="1" destOrd="0" presId="urn:microsoft.com/office/officeart/2018/2/layout/IconCircleList"/>
    <dgm:cxn modelId="{B3789795-076A-6F49-9900-6EFB8D1EA1F2}" type="presParOf" srcId="{133F2D74-140D-4713-844D-504268B69A89}" destId="{155C6DAC-6037-4AD1-BAB2-45FBD9B0170C}" srcOrd="2" destOrd="0" presId="urn:microsoft.com/office/officeart/2018/2/layout/IconCircleList"/>
    <dgm:cxn modelId="{5059B81A-3BBF-A948-AE08-8CCA65B148B4}" type="presParOf" srcId="{133F2D74-140D-4713-844D-504268B69A89}" destId="{CA900C7D-3290-42DE-9B91-90635EE80C0B}" srcOrd="3" destOrd="0" presId="urn:microsoft.com/office/officeart/2018/2/layout/IconCircleList"/>
    <dgm:cxn modelId="{8976A9DF-AC68-6B46-A2D4-496A360E7761}" type="presParOf" srcId="{FE6692AF-20C3-45D6-B15A-C67EBC9DA86F}" destId="{C82B7F12-D8CA-4FB4-BE73-BCC6F1D4E2C4}" srcOrd="7" destOrd="0" presId="urn:microsoft.com/office/officeart/2018/2/layout/IconCircleList"/>
    <dgm:cxn modelId="{FA5D02D6-6BBD-5546-9DAB-735218E3B6FE}" type="presParOf" srcId="{FE6692AF-20C3-45D6-B15A-C67EBC9DA86F}" destId="{7F2449DA-DEF2-4D7F-8A94-02248FF3DBDB}" srcOrd="8" destOrd="0" presId="urn:microsoft.com/office/officeart/2018/2/layout/IconCircleList"/>
    <dgm:cxn modelId="{9B082699-EB0A-DE4A-9391-75CE168DBE19}" type="presParOf" srcId="{7F2449DA-DEF2-4D7F-8A94-02248FF3DBDB}" destId="{87A65C20-AB9F-4372-B1CD-C88453E9F209}" srcOrd="0" destOrd="0" presId="urn:microsoft.com/office/officeart/2018/2/layout/IconCircleList"/>
    <dgm:cxn modelId="{BEF74E30-E9B5-8640-A520-3A06432C74FC}" type="presParOf" srcId="{7F2449DA-DEF2-4D7F-8A94-02248FF3DBDB}" destId="{E369300A-1644-4EE6-B71B-35AE9237988E}" srcOrd="1" destOrd="0" presId="urn:microsoft.com/office/officeart/2018/2/layout/IconCircleList"/>
    <dgm:cxn modelId="{C882CAFC-46D1-D74F-86A6-B7434F2B8CEB}" type="presParOf" srcId="{7F2449DA-DEF2-4D7F-8A94-02248FF3DBDB}" destId="{B12E2F64-190F-4956-8698-9588601C493B}" srcOrd="2" destOrd="0" presId="urn:microsoft.com/office/officeart/2018/2/layout/IconCircleList"/>
    <dgm:cxn modelId="{0DB59121-84C8-7C4C-BAA9-40FCB76B44F9}" type="presParOf" srcId="{7F2449DA-DEF2-4D7F-8A94-02248FF3DBDB}" destId="{79EE1395-7051-4E87-BDAA-C30F5FCD41CC}" srcOrd="3" destOrd="0" presId="urn:microsoft.com/office/officeart/2018/2/layout/IconCircleList"/>
    <dgm:cxn modelId="{5A75487B-8E41-C34D-8AEE-636E4BA0D377}" type="presParOf" srcId="{FE6692AF-20C3-45D6-B15A-C67EBC9DA86F}" destId="{5142B668-74D8-4A7D-9D90-4B3B62E72CD1}" srcOrd="9" destOrd="0" presId="urn:microsoft.com/office/officeart/2018/2/layout/IconCircleList"/>
    <dgm:cxn modelId="{FA236DDE-CF1F-D849-A8AB-86AFB10A282F}" type="presParOf" srcId="{FE6692AF-20C3-45D6-B15A-C67EBC9DA86F}" destId="{D5ADAFE5-361B-4082-9ED9-EF595C4ED3DD}" srcOrd="10" destOrd="0" presId="urn:microsoft.com/office/officeart/2018/2/layout/IconCircleList"/>
    <dgm:cxn modelId="{3D367E0B-3DA7-7C44-801C-9A20F1F58F30}" type="presParOf" srcId="{D5ADAFE5-361B-4082-9ED9-EF595C4ED3DD}" destId="{8742E37C-9647-4BDB-9750-27144B699F7F}" srcOrd="0" destOrd="0" presId="urn:microsoft.com/office/officeart/2018/2/layout/IconCircleList"/>
    <dgm:cxn modelId="{0D717E8B-9D88-7D49-9923-46F6E22988E3}" type="presParOf" srcId="{D5ADAFE5-361B-4082-9ED9-EF595C4ED3DD}" destId="{E997E370-B966-4146-A37D-557E35F77468}" srcOrd="1" destOrd="0" presId="urn:microsoft.com/office/officeart/2018/2/layout/IconCircleList"/>
    <dgm:cxn modelId="{A019CD99-E7D2-2242-975A-7E38C84A0169}" type="presParOf" srcId="{D5ADAFE5-361B-4082-9ED9-EF595C4ED3DD}" destId="{71AFF777-C68A-412F-8C56-C1EE30EE1E1B}" srcOrd="2" destOrd="0" presId="urn:microsoft.com/office/officeart/2018/2/layout/IconCircleList"/>
    <dgm:cxn modelId="{21C5C3A6-8708-D44D-8131-6B334E52A005}" type="presParOf" srcId="{D5ADAFE5-361B-4082-9ED9-EF595C4ED3DD}" destId="{F742E080-0307-486F-91BB-C312647CB9F1}" srcOrd="3" destOrd="0" presId="urn:microsoft.com/office/officeart/2018/2/layout/IconCircleList"/>
    <dgm:cxn modelId="{13456AB9-2F8A-6A43-BEC4-B2652E290A22}" type="presParOf" srcId="{FE6692AF-20C3-45D6-B15A-C67EBC9DA86F}" destId="{9FA1646A-901A-47CF-9B7D-88B0C3E71F21}" srcOrd="11" destOrd="0" presId="urn:microsoft.com/office/officeart/2018/2/layout/IconCircleList"/>
    <dgm:cxn modelId="{41E45E0E-A954-0B45-A282-EDA90DBF1496}" type="presParOf" srcId="{FE6692AF-20C3-45D6-B15A-C67EBC9DA86F}" destId="{C7D22D3F-7038-492D-BAB5-7F0C1CD56C77}" srcOrd="12" destOrd="0" presId="urn:microsoft.com/office/officeart/2018/2/layout/IconCircleList"/>
    <dgm:cxn modelId="{790F366F-31E9-5344-88BC-0A2A1105FBD8}" type="presParOf" srcId="{C7D22D3F-7038-492D-BAB5-7F0C1CD56C77}" destId="{8FCB5605-1CF7-44B1-9AF4-5AA2CA802117}" srcOrd="0" destOrd="0" presId="urn:microsoft.com/office/officeart/2018/2/layout/IconCircleList"/>
    <dgm:cxn modelId="{6F7461FC-5015-5644-B48A-018A01099526}" type="presParOf" srcId="{C7D22D3F-7038-492D-BAB5-7F0C1CD56C77}" destId="{9BF6D448-24A5-4933-911B-89AB14CFE4F8}" srcOrd="1" destOrd="0" presId="urn:microsoft.com/office/officeart/2018/2/layout/IconCircleList"/>
    <dgm:cxn modelId="{F6A686FF-C549-B84D-8861-08A0602ADB06}" type="presParOf" srcId="{C7D22D3F-7038-492D-BAB5-7F0C1CD56C77}" destId="{2B4A578A-FCB2-4ECD-8F78-26F04A6EB577}" srcOrd="2" destOrd="0" presId="urn:microsoft.com/office/officeart/2018/2/layout/IconCircleList"/>
    <dgm:cxn modelId="{65337CDD-5317-AF40-96C6-177873A292D3}" type="presParOf" srcId="{C7D22D3F-7038-492D-BAB5-7F0C1CD56C77}" destId="{C129E3F6-E660-4AF2-A01F-02B2045F1D6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79B19-A484-4112-9425-A1EBEFE7B10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DCF7DE2-9648-427E-9EA6-B0C4F7CEFEA9}">
      <dgm:prSet/>
      <dgm:spPr/>
      <dgm:t>
        <a:bodyPr/>
        <a:lstStyle/>
        <a:p>
          <a:r>
            <a:rPr lang="en-IN" b="1" i="0" dirty="0">
              <a:latin typeface="Constantia" panose="02030602050306030303" pitchFamily="18" charset="0"/>
            </a:rPr>
            <a:t>Data Cleaning</a:t>
          </a:r>
          <a:r>
            <a:rPr lang="en-IN" b="0" i="0" dirty="0">
              <a:latin typeface="Constantia" panose="02030602050306030303" pitchFamily="18" charset="0"/>
            </a:rPr>
            <a:t>: Dropped irrelevant or redundant columns.</a:t>
          </a:r>
          <a:endParaRPr lang="en-US" dirty="0">
            <a:latin typeface="Constantia" panose="02030602050306030303" pitchFamily="18" charset="0"/>
          </a:endParaRPr>
        </a:p>
      </dgm:t>
    </dgm:pt>
    <dgm:pt modelId="{5A0D916A-1730-4674-AF25-43947CC3D89E}" type="parTrans" cxnId="{AB1ED874-2ACC-425F-AAF0-9A67BE228802}">
      <dgm:prSet/>
      <dgm:spPr/>
      <dgm:t>
        <a:bodyPr/>
        <a:lstStyle/>
        <a:p>
          <a:endParaRPr lang="en-US"/>
        </a:p>
      </dgm:t>
    </dgm:pt>
    <dgm:pt modelId="{D4638E83-3A1D-4AA0-BC26-69888FB1DF73}" type="sibTrans" cxnId="{AB1ED874-2ACC-425F-AAF0-9A67BE228802}">
      <dgm:prSet/>
      <dgm:spPr/>
      <dgm:t>
        <a:bodyPr/>
        <a:lstStyle/>
        <a:p>
          <a:endParaRPr lang="en-US"/>
        </a:p>
      </dgm:t>
    </dgm:pt>
    <dgm:pt modelId="{5C3472B0-9D36-4283-B469-7A423E3E4FF0}">
      <dgm:prSet/>
      <dgm:spPr/>
      <dgm:t>
        <a:bodyPr/>
        <a:lstStyle/>
        <a:p>
          <a:r>
            <a:rPr lang="en-IN" b="1" i="0" dirty="0">
              <a:latin typeface="Constantia" panose="02030602050306030303" pitchFamily="18" charset="0"/>
            </a:rPr>
            <a:t>Handling Missing Values</a:t>
          </a:r>
          <a:r>
            <a:rPr lang="en-IN" b="0" i="0" dirty="0">
              <a:latin typeface="Constantia" panose="02030602050306030303" pitchFamily="18" charset="0"/>
            </a:rPr>
            <a:t>: Imputed categorical columns with mode and numerical columns with mean/median.</a:t>
          </a:r>
          <a:endParaRPr lang="en-US" dirty="0">
            <a:latin typeface="Constantia" panose="02030602050306030303" pitchFamily="18" charset="0"/>
          </a:endParaRPr>
        </a:p>
      </dgm:t>
    </dgm:pt>
    <dgm:pt modelId="{69DBCEFC-B570-42DA-B404-607F34D73130}" type="parTrans" cxnId="{071F6D52-AEC4-467B-9E6B-E63A9D12F937}">
      <dgm:prSet/>
      <dgm:spPr/>
      <dgm:t>
        <a:bodyPr/>
        <a:lstStyle/>
        <a:p>
          <a:endParaRPr lang="en-US"/>
        </a:p>
      </dgm:t>
    </dgm:pt>
    <dgm:pt modelId="{E2C4BAF1-3C6F-4544-BFAB-D5643F91C9CE}" type="sibTrans" cxnId="{071F6D52-AEC4-467B-9E6B-E63A9D12F937}">
      <dgm:prSet/>
      <dgm:spPr/>
      <dgm:t>
        <a:bodyPr/>
        <a:lstStyle/>
        <a:p>
          <a:endParaRPr lang="en-US"/>
        </a:p>
      </dgm:t>
    </dgm:pt>
    <dgm:pt modelId="{014409AB-19AC-46B1-93F7-56D35880D79B}">
      <dgm:prSet/>
      <dgm:spPr/>
      <dgm:t>
        <a:bodyPr/>
        <a:lstStyle/>
        <a:p>
          <a:r>
            <a:rPr lang="en-IN" b="1" i="0" dirty="0">
              <a:latin typeface="Constantia" panose="02030602050306030303" pitchFamily="18" charset="0"/>
            </a:rPr>
            <a:t>Data Transformation</a:t>
          </a:r>
          <a:r>
            <a:rPr lang="en-IN" b="0" i="0" dirty="0">
              <a:latin typeface="Constantia" panose="02030602050306030303" pitchFamily="18" charset="0"/>
            </a:rPr>
            <a:t>: Converted ZIP codes to strings, cleaned leading/trailing spaces, and standardized formats.</a:t>
          </a:r>
          <a:endParaRPr lang="en-US" dirty="0">
            <a:latin typeface="Constantia" panose="02030602050306030303" pitchFamily="18" charset="0"/>
          </a:endParaRPr>
        </a:p>
      </dgm:t>
    </dgm:pt>
    <dgm:pt modelId="{E7E678DC-5A8D-4C46-B446-F99B2C295C81}" type="parTrans" cxnId="{4226AF37-0A25-40CB-9886-DC4A06836085}">
      <dgm:prSet/>
      <dgm:spPr/>
      <dgm:t>
        <a:bodyPr/>
        <a:lstStyle/>
        <a:p>
          <a:endParaRPr lang="en-US"/>
        </a:p>
      </dgm:t>
    </dgm:pt>
    <dgm:pt modelId="{BF1BC71F-6752-407C-BEEA-2682CE9791CA}" type="sibTrans" cxnId="{4226AF37-0A25-40CB-9886-DC4A06836085}">
      <dgm:prSet/>
      <dgm:spPr/>
      <dgm:t>
        <a:bodyPr/>
        <a:lstStyle/>
        <a:p>
          <a:endParaRPr lang="en-US"/>
        </a:p>
      </dgm:t>
    </dgm:pt>
    <dgm:pt modelId="{9654D1B6-5112-4046-A903-4F31E2C23C2D}">
      <dgm:prSet/>
      <dgm:spPr/>
      <dgm:t>
        <a:bodyPr/>
        <a:lstStyle/>
        <a:p>
          <a:r>
            <a:rPr lang="en-IN" b="1" i="0" dirty="0">
              <a:latin typeface="Constantia" panose="02030602050306030303" pitchFamily="18" charset="0"/>
            </a:rPr>
            <a:t>Handling Outliers</a:t>
          </a:r>
          <a:r>
            <a:rPr lang="en-IN" b="0" i="0" dirty="0">
              <a:latin typeface="Constantia" panose="02030602050306030303" pitchFamily="18" charset="0"/>
            </a:rPr>
            <a:t>: Capped or removed numerical outliers based on the interquartile range (IQR) method.</a:t>
          </a:r>
          <a:endParaRPr lang="en-US" dirty="0">
            <a:latin typeface="Constantia" panose="02030602050306030303" pitchFamily="18" charset="0"/>
          </a:endParaRPr>
        </a:p>
      </dgm:t>
    </dgm:pt>
    <dgm:pt modelId="{C4E8CFF6-FAC0-4AC2-A224-4E33BEF2094D}" type="parTrans" cxnId="{9EA58915-8866-4857-B7B2-5311B1A5D625}">
      <dgm:prSet/>
      <dgm:spPr/>
      <dgm:t>
        <a:bodyPr/>
        <a:lstStyle/>
        <a:p>
          <a:endParaRPr lang="en-US"/>
        </a:p>
      </dgm:t>
    </dgm:pt>
    <dgm:pt modelId="{5E9E5ED7-A593-4749-98A6-D4AE0E6DD803}" type="sibTrans" cxnId="{9EA58915-8866-4857-B7B2-5311B1A5D625}">
      <dgm:prSet/>
      <dgm:spPr/>
      <dgm:t>
        <a:bodyPr/>
        <a:lstStyle/>
        <a:p>
          <a:endParaRPr lang="en-US"/>
        </a:p>
      </dgm:t>
    </dgm:pt>
    <dgm:pt modelId="{E9B4557A-AD01-4BE2-B425-48539836756B}">
      <dgm:prSet/>
      <dgm:spPr/>
      <dgm:t>
        <a:bodyPr/>
        <a:lstStyle/>
        <a:p>
          <a:r>
            <a:rPr lang="en-IN" b="1" i="0" dirty="0">
              <a:latin typeface="Constantia" panose="02030602050306030303" pitchFamily="18" charset="0"/>
            </a:rPr>
            <a:t>Feature Engineering</a:t>
          </a:r>
          <a:r>
            <a:rPr lang="en-IN" b="0" i="0" dirty="0">
              <a:latin typeface="Constantia" panose="02030602050306030303" pitchFamily="18" charset="0"/>
            </a:rPr>
            <a:t>: Created additional features from existing columns, such as binning employee counts into ranges.</a:t>
          </a:r>
          <a:endParaRPr lang="en-US" dirty="0">
            <a:latin typeface="Constantia" panose="02030602050306030303" pitchFamily="18" charset="0"/>
          </a:endParaRPr>
        </a:p>
      </dgm:t>
    </dgm:pt>
    <dgm:pt modelId="{08DE5F47-FA0A-4F2A-BFEC-316AF1308B36}" type="parTrans" cxnId="{EA489AC5-7B58-4F9E-866F-16E5538902F6}">
      <dgm:prSet/>
      <dgm:spPr/>
      <dgm:t>
        <a:bodyPr/>
        <a:lstStyle/>
        <a:p>
          <a:endParaRPr lang="en-US"/>
        </a:p>
      </dgm:t>
    </dgm:pt>
    <dgm:pt modelId="{BBF8A706-6299-4C75-B195-5684B51B56E8}" type="sibTrans" cxnId="{EA489AC5-7B58-4F9E-866F-16E5538902F6}">
      <dgm:prSet/>
      <dgm:spPr/>
      <dgm:t>
        <a:bodyPr/>
        <a:lstStyle/>
        <a:p>
          <a:endParaRPr lang="en-US"/>
        </a:p>
      </dgm:t>
    </dgm:pt>
    <dgm:pt modelId="{C79340C8-69D3-4D5D-81BD-F5B072CD0103}">
      <dgm:prSet/>
      <dgm:spPr/>
      <dgm:t>
        <a:bodyPr/>
        <a:lstStyle/>
        <a:p>
          <a:r>
            <a:rPr lang="en-IN" b="1" i="0" dirty="0">
              <a:latin typeface="Constantia" panose="02030602050306030303" pitchFamily="18" charset="0"/>
            </a:rPr>
            <a:t>Data Standardization</a:t>
          </a:r>
          <a:r>
            <a:rPr lang="en-IN" b="0" i="0" dirty="0">
              <a:latin typeface="Constantia" panose="02030602050306030303" pitchFamily="18" charset="0"/>
            </a:rPr>
            <a:t>: Applied StandardScaler to numerical columns for modelling consistency.</a:t>
          </a:r>
          <a:endParaRPr lang="en-US" dirty="0">
            <a:latin typeface="Constantia" panose="02030602050306030303" pitchFamily="18" charset="0"/>
          </a:endParaRPr>
        </a:p>
      </dgm:t>
    </dgm:pt>
    <dgm:pt modelId="{00E3AA5C-DB65-473B-A760-DA5246862AC6}" type="parTrans" cxnId="{543193F3-58B3-4112-914B-4EAB54649277}">
      <dgm:prSet/>
      <dgm:spPr/>
      <dgm:t>
        <a:bodyPr/>
        <a:lstStyle/>
        <a:p>
          <a:endParaRPr lang="en-US"/>
        </a:p>
      </dgm:t>
    </dgm:pt>
    <dgm:pt modelId="{B22C6738-89C9-401C-8759-7CE57CA99434}" type="sibTrans" cxnId="{543193F3-58B3-4112-914B-4EAB54649277}">
      <dgm:prSet/>
      <dgm:spPr/>
      <dgm:t>
        <a:bodyPr/>
        <a:lstStyle/>
        <a:p>
          <a:endParaRPr lang="en-US"/>
        </a:p>
      </dgm:t>
    </dgm:pt>
    <dgm:pt modelId="{EAC69BE0-3303-4D56-8E62-E7D502A18952}">
      <dgm:prSet/>
      <dgm:spPr/>
      <dgm:t>
        <a:bodyPr/>
        <a:lstStyle/>
        <a:p>
          <a:r>
            <a:rPr lang="en-IN" b="1" i="0" dirty="0">
              <a:latin typeface="Constantia" panose="02030602050306030303" pitchFamily="18" charset="0"/>
            </a:rPr>
            <a:t>Duplicate Handling</a:t>
          </a:r>
          <a:r>
            <a:rPr lang="en-IN" b="0" i="0" dirty="0">
              <a:latin typeface="Constantia" panose="02030602050306030303" pitchFamily="18" charset="0"/>
            </a:rPr>
            <a:t>: Checked and removed duplicate rows to ensure data integrity</a:t>
          </a:r>
          <a:r>
            <a:rPr lang="en-IN" b="0" i="0" dirty="0"/>
            <a:t>.</a:t>
          </a:r>
          <a:endParaRPr lang="en-US" dirty="0"/>
        </a:p>
      </dgm:t>
    </dgm:pt>
    <dgm:pt modelId="{32B48BC0-49FD-413C-AC88-CE88E248B15F}" type="parTrans" cxnId="{024F75FA-EED1-4665-BDF8-81CEDF355D5A}">
      <dgm:prSet/>
      <dgm:spPr/>
      <dgm:t>
        <a:bodyPr/>
        <a:lstStyle/>
        <a:p>
          <a:endParaRPr lang="en-US"/>
        </a:p>
      </dgm:t>
    </dgm:pt>
    <dgm:pt modelId="{9482F0CE-66D2-4EBB-A417-5E05D6CAFFC6}" type="sibTrans" cxnId="{024F75FA-EED1-4665-BDF8-81CEDF355D5A}">
      <dgm:prSet/>
      <dgm:spPr/>
      <dgm:t>
        <a:bodyPr/>
        <a:lstStyle/>
        <a:p>
          <a:endParaRPr lang="en-US"/>
        </a:p>
      </dgm:t>
    </dgm:pt>
    <dgm:pt modelId="{5C160F51-1770-484E-AE37-2E686B21A9A2}" type="pres">
      <dgm:prSet presAssocID="{54579B19-A484-4112-9425-A1EBEFE7B10D}" presName="Name0" presStyleCnt="0">
        <dgm:presLayoutVars>
          <dgm:dir/>
          <dgm:resizeHandles val="exact"/>
        </dgm:presLayoutVars>
      </dgm:prSet>
      <dgm:spPr/>
    </dgm:pt>
    <dgm:pt modelId="{C294AFB6-4947-584B-8DC1-D947065AF7B9}" type="pres">
      <dgm:prSet presAssocID="{3DCF7DE2-9648-427E-9EA6-B0C4F7CEFEA9}" presName="node" presStyleLbl="node1" presStyleIdx="0" presStyleCnt="7">
        <dgm:presLayoutVars>
          <dgm:bulletEnabled val="1"/>
        </dgm:presLayoutVars>
      </dgm:prSet>
      <dgm:spPr/>
    </dgm:pt>
    <dgm:pt modelId="{A61B6AB6-2D63-7748-973B-BFA8E99CFB3F}" type="pres">
      <dgm:prSet presAssocID="{D4638E83-3A1D-4AA0-BC26-69888FB1DF73}" presName="sibTrans" presStyleLbl="sibTrans1D1" presStyleIdx="0" presStyleCnt="6"/>
      <dgm:spPr/>
    </dgm:pt>
    <dgm:pt modelId="{1677CB86-ED7A-5943-8A17-827F1C015E63}" type="pres">
      <dgm:prSet presAssocID="{D4638E83-3A1D-4AA0-BC26-69888FB1DF73}" presName="connectorText" presStyleLbl="sibTrans1D1" presStyleIdx="0" presStyleCnt="6"/>
      <dgm:spPr/>
    </dgm:pt>
    <dgm:pt modelId="{DBDCD348-2A39-C341-B85E-15A5FCBA3161}" type="pres">
      <dgm:prSet presAssocID="{5C3472B0-9D36-4283-B469-7A423E3E4FF0}" presName="node" presStyleLbl="node1" presStyleIdx="1" presStyleCnt="7">
        <dgm:presLayoutVars>
          <dgm:bulletEnabled val="1"/>
        </dgm:presLayoutVars>
      </dgm:prSet>
      <dgm:spPr/>
    </dgm:pt>
    <dgm:pt modelId="{3940A8CC-7C5B-EF47-A8DF-0A07C846C6AD}" type="pres">
      <dgm:prSet presAssocID="{E2C4BAF1-3C6F-4544-BFAB-D5643F91C9CE}" presName="sibTrans" presStyleLbl="sibTrans1D1" presStyleIdx="1" presStyleCnt="6"/>
      <dgm:spPr/>
    </dgm:pt>
    <dgm:pt modelId="{1DDDFC3B-D562-0745-B7A4-E8BDE2057178}" type="pres">
      <dgm:prSet presAssocID="{E2C4BAF1-3C6F-4544-BFAB-D5643F91C9CE}" presName="connectorText" presStyleLbl="sibTrans1D1" presStyleIdx="1" presStyleCnt="6"/>
      <dgm:spPr/>
    </dgm:pt>
    <dgm:pt modelId="{385D34F5-0E88-584C-AC20-481F19590282}" type="pres">
      <dgm:prSet presAssocID="{014409AB-19AC-46B1-93F7-56D35880D79B}" presName="node" presStyleLbl="node1" presStyleIdx="2" presStyleCnt="7">
        <dgm:presLayoutVars>
          <dgm:bulletEnabled val="1"/>
        </dgm:presLayoutVars>
      </dgm:prSet>
      <dgm:spPr/>
    </dgm:pt>
    <dgm:pt modelId="{AFC1B613-519F-2041-AAD1-46970BE06210}" type="pres">
      <dgm:prSet presAssocID="{BF1BC71F-6752-407C-BEEA-2682CE9791CA}" presName="sibTrans" presStyleLbl="sibTrans1D1" presStyleIdx="2" presStyleCnt="6"/>
      <dgm:spPr/>
    </dgm:pt>
    <dgm:pt modelId="{1A94BBEC-CA7C-0D48-B52B-1DDC1BCD4ACA}" type="pres">
      <dgm:prSet presAssocID="{BF1BC71F-6752-407C-BEEA-2682CE9791CA}" presName="connectorText" presStyleLbl="sibTrans1D1" presStyleIdx="2" presStyleCnt="6"/>
      <dgm:spPr/>
    </dgm:pt>
    <dgm:pt modelId="{53445185-6A59-F74B-A88A-6993A63A401C}" type="pres">
      <dgm:prSet presAssocID="{9654D1B6-5112-4046-A903-4F31E2C23C2D}" presName="node" presStyleLbl="node1" presStyleIdx="3" presStyleCnt="7">
        <dgm:presLayoutVars>
          <dgm:bulletEnabled val="1"/>
        </dgm:presLayoutVars>
      </dgm:prSet>
      <dgm:spPr/>
    </dgm:pt>
    <dgm:pt modelId="{EE93003C-DFD6-5B48-A67F-CF3BE6E4DA91}" type="pres">
      <dgm:prSet presAssocID="{5E9E5ED7-A593-4749-98A6-D4AE0E6DD803}" presName="sibTrans" presStyleLbl="sibTrans1D1" presStyleIdx="3" presStyleCnt="6"/>
      <dgm:spPr/>
    </dgm:pt>
    <dgm:pt modelId="{C8B3D0CF-D590-0744-A446-AD841B9012EC}" type="pres">
      <dgm:prSet presAssocID="{5E9E5ED7-A593-4749-98A6-D4AE0E6DD803}" presName="connectorText" presStyleLbl="sibTrans1D1" presStyleIdx="3" presStyleCnt="6"/>
      <dgm:spPr/>
    </dgm:pt>
    <dgm:pt modelId="{A2BA00CF-893C-9A4B-8759-CF88FEB155BD}" type="pres">
      <dgm:prSet presAssocID="{E9B4557A-AD01-4BE2-B425-48539836756B}" presName="node" presStyleLbl="node1" presStyleIdx="4" presStyleCnt="7">
        <dgm:presLayoutVars>
          <dgm:bulletEnabled val="1"/>
        </dgm:presLayoutVars>
      </dgm:prSet>
      <dgm:spPr/>
    </dgm:pt>
    <dgm:pt modelId="{EC32BCCD-306C-6045-84CC-E739AC8388D2}" type="pres">
      <dgm:prSet presAssocID="{BBF8A706-6299-4C75-B195-5684B51B56E8}" presName="sibTrans" presStyleLbl="sibTrans1D1" presStyleIdx="4" presStyleCnt="6"/>
      <dgm:spPr/>
    </dgm:pt>
    <dgm:pt modelId="{1F899424-0EBA-FD43-B131-593E6B94ADBE}" type="pres">
      <dgm:prSet presAssocID="{BBF8A706-6299-4C75-B195-5684B51B56E8}" presName="connectorText" presStyleLbl="sibTrans1D1" presStyleIdx="4" presStyleCnt="6"/>
      <dgm:spPr/>
    </dgm:pt>
    <dgm:pt modelId="{B8D06F07-858E-B54B-8FBD-DA246F1C0761}" type="pres">
      <dgm:prSet presAssocID="{C79340C8-69D3-4D5D-81BD-F5B072CD0103}" presName="node" presStyleLbl="node1" presStyleIdx="5" presStyleCnt="7">
        <dgm:presLayoutVars>
          <dgm:bulletEnabled val="1"/>
        </dgm:presLayoutVars>
      </dgm:prSet>
      <dgm:spPr/>
    </dgm:pt>
    <dgm:pt modelId="{37DBBC18-4F19-9F49-9EEB-E96BCA02DF63}" type="pres">
      <dgm:prSet presAssocID="{B22C6738-89C9-401C-8759-7CE57CA99434}" presName="sibTrans" presStyleLbl="sibTrans1D1" presStyleIdx="5" presStyleCnt="6"/>
      <dgm:spPr/>
    </dgm:pt>
    <dgm:pt modelId="{33C71B73-7271-9F42-93DF-86217E771688}" type="pres">
      <dgm:prSet presAssocID="{B22C6738-89C9-401C-8759-7CE57CA99434}" presName="connectorText" presStyleLbl="sibTrans1D1" presStyleIdx="5" presStyleCnt="6"/>
      <dgm:spPr/>
    </dgm:pt>
    <dgm:pt modelId="{F2B60167-BA7B-7B44-A295-3D2E793955C0}" type="pres">
      <dgm:prSet presAssocID="{EAC69BE0-3303-4D56-8E62-E7D502A18952}" presName="node" presStyleLbl="node1" presStyleIdx="6" presStyleCnt="7">
        <dgm:presLayoutVars>
          <dgm:bulletEnabled val="1"/>
        </dgm:presLayoutVars>
      </dgm:prSet>
      <dgm:spPr/>
    </dgm:pt>
  </dgm:ptLst>
  <dgm:cxnLst>
    <dgm:cxn modelId="{97C4C901-6D41-864E-9283-1780D42ED814}" type="presOf" srcId="{5E9E5ED7-A593-4749-98A6-D4AE0E6DD803}" destId="{C8B3D0CF-D590-0744-A446-AD841B9012EC}" srcOrd="1" destOrd="0" presId="urn:microsoft.com/office/officeart/2016/7/layout/RepeatingBendingProcessNew"/>
    <dgm:cxn modelId="{28BB3F03-5CF5-1640-A380-51382C33CD17}" type="presOf" srcId="{E2C4BAF1-3C6F-4544-BFAB-D5643F91C9CE}" destId="{1DDDFC3B-D562-0745-B7A4-E8BDE2057178}" srcOrd="1" destOrd="0" presId="urn:microsoft.com/office/officeart/2016/7/layout/RepeatingBendingProcessNew"/>
    <dgm:cxn modelId="{9EA58915-8866-4857-B7B2-5311B1A5D625}" srcId="{54579B19-A484-4112-9425-A1EBEFE7B10D}" destId="{9654D1B6-5112-4046-A903-4F31E2C23C2D}" srcOrd="3" destOrd="0" parTransId="{C4E8CFF6-FAC0-4AC2-A224-4E33BEF2094D}" sibTransId="{5E9E5ED7-A593-4749-98A6-D4AE0E6DD803}"/>
    <dgm:cxn modelId="{A7B7C11C-F2D3-174A-B945-88593F504974}" type="presOf" srcId="{3DCF7DE2-9648-427E-9EA6-B0C4F7CEFEA9}" destId="{C294AFB6-4947-584B-8DC1-D947065AF7B9}" srcOrd="0" destOrd="0" presId="urn:microsoft.com/office/officeart/2016/7/layout/RepeatingBendingProcessNew"/>
    <dgm:cxn modelId="{9383851D-19DA-6443-85FC-1037482F8233}" type="presOf" srcId="{BBF8A706-6299-4C75-B195-5684B51B56E8}" destId="{EC32BCCD-306C-6045-84CC-E739AC8388D2}" srcOrd="0" destOrd="0" presId="urn:microsoft.com/office/officeart/2016/7/layout/RepeatingBendingProcessNew"/>
    <dgm:cxn modelId="{4226AF37-0A25-40CB-9886-DC4A06836085}" srcId="{54579B19-A484-4112-9425-A1EBEFE7B10D}" destId="{014409AB-19AC-46B1-93F7-56D35880D79B}" srcOrd="2" destOrd="0" parTransId="{E7E678DC-5A8D-4C46-B446-F99B2C295C81}" sibTransId="{BF1BC71F-6752-407C-BEEA-2682CE9791CA}"/>
    <dgm:cxn modelId="{A9E9E23F-57DF-CF4D-A1D1-6C3844358FC7}" type="presOf" srcId="{B22C6738-89C9-401C-8759-7CE57CA99434}" destId="{33C71B73-7271-9F42-93DF-86217E771688}" srcOrd="1" destOrd="0" presId="urn:microsoft.com/office/officeart/2016/7/layout/RepeatingBendingProcessNew"/>
    <dgm:cxn modelId="{071F6D52-AEC4-467B-9E6B-E63A9D12F937}" srcId="{54579B19-A484-4112-9425-A1EBEFE7B10D}" destId="{5C3472B0-9D36-4283-B469-7A423E3E4FF0}" srcOrd="1" destOrd="0" parTransId="{69DBCEFC-B570-42DA-B404-607F34D73130}" sibTransId="{E2C4BAF1-3C6F-4544-BFAB-D5643F91C9CE}"/>
    <dgm:cxn modelId="{30042855-31A7-4442-B361-C89FFF3B3A2D}" type="presOf" srcId="{54579B19-A484-4112-9425-A1EBEFE7B10D}" destId="{5C160F51-1770-484E-AE37-2E686B21A9A2}" srcOrd="0" destOrd="0" presId="urn:microsoft.com/office/officeart/2016/7/layout/RepeatingBendingProcessNew"/>
    <dgm:cxn modelId="{F81BAD56-4C7F-AE42-8EAA-88EE9CB6CA32}" type="presOf" srcId="{BBF8A706-6299-4C75-B195-5684B51B56E8}" destId="{1F899424-0EBA-FD43-B131-593E6B94ADBE}" srcOrd="1" destOrd="0" presId="urn:microsoft.com/office/officeart/2016/7/layout/RepeatingBendingProcessNew"/>
    <dgm:cxn modelId="{0116ED62-A118-414C-B76C-CA723BF9581D}" type="presOf" srcId="{D4638E83-3A1D-4AA0-BC26-69888FB1DF73}" destId="{1677CB86-ED7A-5943-8A17-827F1C015E63}" srcOrd="1" destOrd="0" presId="urn:microsoft.com/office/officeart/2016/7/layout/RepeatingBendingProcessNew"/>
    <dgm:cxn modelId="{AB1ED874-2ACC-425F-AAF0-9A67BE228802}" srcId="{54579B19-A484-4112-9425-A1EBEFE7B10D}" destId="{3DCF7DE2-9648-427E-9EA6-B0C4F7CEFEA9}" srcOrd="0" destOrd="0" parTransId="{5A0D916A-1730-4674-AF25-43947CC3D89E}" sibTransId="{D4638E83-3A1D-4AA0-BC26-69888FB1DF73}"/>
    <dgm:cxn modelId="{F6BBAD7A-5277-5B45-9113-1937A65AA72D}" type="presOf" srcId="{5E9E5ED7-A593-4749-98A6-D4AE0E6DD803}" destId="{EE93003C-DFD6-5B48-A67F-CF3BE6E4DA91}" srcOrd="0" destOrd="0" presId="urn:microsoft.com/office/officeart/2016/7/layout/RepeatingBendingProcessNew"/>
    <dgm:cxn modelId="{82005581-867A-9B4B-B46C-01868C7CBEBA}" type="presOf" srcId="{BF1BC71F-6752-407C-BEEA-2682CE9791CA}" destId="{1A94BBEC-CA7C-0D48-B52B-1DDC1BCD4ACA}" srcOrd="1" destOrd="0" presId="urn:microsoft.com/office/officeart/2016/7/layout/RepeatingBendingProcessNew"/>
    <dgm:cxn modelId="{C9777784-83A9-AE47-B4B1-D5628830E6D4}" type="presOf" srcId="{BF1BC71F-6752-407C-BEEA-2682CE9791CA}" destId="{AFC1B613-519F-2041-AAD1-46970BE06210}" srcOrd="0" destOrd="0" presId="urn:microsoft.com/office/officeart/2016/7/layout/RepeatingBendingProcessNew"/>
    <dgm:cxn modelId="{0328208C-4599-6F43-9619-E0936AF10025}" type="presOf" srcId="{E2C4BAF1-3C6F-4544-BFAB-D5643F91C9CE}" destId="{3940A8CC-7C5B-EF47-A8DF-0A07C846C6AD}" srcOrd="0" destOrd="0" presId="urn:microsoft.com/office/officeart/2016/7/layout/RepeatingBendingProcessNew"/>
    <dgm:cxn modelId="{A60CA796-E8BC-984C-B86B-5BFE047F3C46}" type="presOf" srcId="{E9B4557A-AD01-4BE2-B425-48539836756B}" destId="{A2BA00CF-893C-9A4B-8759-CF88FEB155BD}" srcOrd="0" destOrd="0" presId="urn:microsoft.com/office/officeart/2016/7/layout/RepeatingBendingProcessNew"/>
    <dgm:cxn modelId="{438749A5-BCD6-1F4F-819F-733D5FF47C53}" type="presOf" srcId="{9654D1B6-5112-4046-A903-4F31E2C23C2D}" destId="{53445185-6A59-F74B-A88A-6993A63A401C}" srcOrd="0" destOrd="0" presId="urn:microsoft.com/office/officeart/2016/7/layout/RepeatingBendingProcessNew"/>
    <dgm:cxn modelId="{A9517CB0-13AC-E748-AE67-B4331D9E63DF}" type="presOf" srcId="{014409AB-19AC-46B1-93F7-56D35880D79B}" destId="{385D34F5-0E88-584C-AC20-481F19590282}" srcOrd="0" destOrd="0" presId="urn:microsoft.com/office/officeart/2016/7/layout/RepeatingBendingProcessNew"/>
    <dgm:cxn modelId="{98943CB7-D883-0240-89AA-B3BDD8F8C06D}" type="presOf" srcId="{D4638E83-3A1D-4AA0-BC26-69888FB1DF73}" destId="{A61B6AB6-2D63-7748-973B-BFA8E99CFB3F}" srcOrd="0" destOrd="0" presId="urn:microsoft.com/office/officeart/2016/7/layout/RepeatingBendingProcessNew"/>
    <dgm:cxn modelId="{81AB0FBF-0D4A-904A-8A4B-8E113A1A963F}" type="presOf" srcId="{C79340C8-69D3-4D5D-81BD-F5B072CD0103}" destId="{B8D06F07-858E-B54B-8FBD-DA246F1C0761}" srcOrd="0" destOrd="0" presId="urn:microsoft.com/office/officeart/2016/7/layout/RepeatingBendingProcessNew"/>
    <dgm:cxn modelId="{80048BC3-7395-0C48-9BD6-1D35C2B7AFF5}" type="presOf" srcId="{B22C6738-89C9-401C-8759-7CE57CA99434}" destId="{37DBBC18-4F19-9F49-9EEB-E96BCA02DF63}" srcOrd="0" destOrd="0" presId="urn:microsoft.com/office/officeart/2016/7/layout/RepeatingBendingProcessNew"/>
    <dgm:cxn modelId="{C49F85C4-3399-AD41-A181-42D2133A28C8}" type="presOf" srcId="{5C3472B0-9D36-4283-B469-7A423E3E4FF0}" destId="{DBDCD348-2A39-C341-B85E-15A5FCBA3161}" srcOrd="0" destOrd="0" presId="urn:microsoft.com/office/officeart/2016/7/layout/RepeatingBendingProcessNew"/>
    <dgm:cxn modelId="{EA489AC5-7B58-4F9E-866F-16E5538902F6}" srcId="{54579B19-A484-4112-9425-A1EBEFE7B10D}" destId="{E9B4557A-AD01-4BE2-B425-48539836756B}" srcOrd="4" destOrd="0" parTransId="{08DE5F47-FA0A-4F2A-BFEC-316AF1308B36}" sibTransId="{BBF8A706-6299-4C75-B195-5684B51B56E8}"/>
    <dgm:cxn modelId="{543193F3-58B3-4112-914B-4EAB54649277}" srcId="{54579B19-A484-4112-9425-A1EBEFE7B10D}" destId="{C79340C8-69D3-4D5D-81BD-F5B072CD0103}" srcOrd="5" destOrd="0" parTransId="{00E3AA5C-DB65-473B-A760-DA5246862AC6}" sibTransId="{B22C6738-89C9-401C-8759-7CE57CA99434}"/>
    <dgm:cxn modelId="{024F75FA-EED1-4665-BDF8-81CEDF355D5A}" srcId="{54579B19-A484-4112-9425-A1EBEFE7B10D}" destId="{EAC69BE0-3303-4D56-8E62-E7D502A18952}" srcOrd="6" destOrd="0" parTransId="{32B48BC0-49FD-413C-AC88-CE88E248B15F}" sibTransId="{9482F0CE-66D2-4EBB-A417-5E05D6CAFFC6}"/>
    <dgm:cxn modelId="{1CA5EDFA-B655-5744-A215-332A5214C2E4}" type="presOf" srcId="{EAC69BE0-3303-4D56-8E62-E7D502A18952}" destId="{F2B60167-BA7B-7B44-A295-3D2E793955C0}" srcOrd="0" destOrd="0" presId="urn:microsoft.com/office/officeart/2016/7/layout/RepeatingBendingProcessNew"/>
    <dgm:cxn modelId="{EC58D472-CE53-404D-BB04-ADD2018601F5}" type="presParOf" srcId="{5C160F51-1770-484E-AE37-2E686B21A9A2}" destId="{C294AFB6-4947-584B-8DC1-D947065AF7B9}" srcOrd="0" destOrd="0" presId="urn:microsoft.com/office/officeart/2016/7/layout/RepeatingBendingProcessNew"/>
    <dgm:cxn modelId="{20479C44-9A84-5C40-BE32-88EA665DBB0B}" type="presParOf" srcId="{5C160F51-1770-484E-AE37-2E686B21A9A2}" destId="{A61B6AB6-2D63-7748-973B-BFA8E99CFB3F}" srcOrd="1" destOrd="0" presId="urn:microsoft.com/office/officeart/2016/7/layout/RepeatingBendingProcessNew"/>
    <dgm:cxn modelId="{9CD23B91-D9C7-2E44-B341-3BFF0EBB05FE}" type="presParOf" srcId="{A61B6AB6-2D63-7748-973B-BFA8E99CFB3F}" destId="{1677CB86-ED7A-5943-8A17-827F1C015E63}" srcOrd="0" destOrd="0" presId="urn:microsoft.com/office/officeart/2016/7/layout/RepeatingBendingProcessNew"/>
    <dgm:cxn modelId="{FE0C2942-1AA4-0741-8671-281A0CD87BDD}" type="presParOf" srcId="{5C160F51-1770-484E-AE37-2E686B21A9A2}" destId="{DBDCD348-2A39-C341-B85E-15A5FCBA3161}" srcOrd="2" destOrd="0" presId="urn:microsoft.com/office/officeart/2016/7/layout/RepeatingBendingProcessNew"/>
    <dgm:cxn modelId="{26EF7B91-2269-B24D-BD1A-F1C1CCB24D76}" type="presParOf" srcId="{5C160F51-1770-484E-AE37-2E686B21A9A2}" destId="{3940A8CC-7C5B-EF47-A8DF-0A07C846C6AD}" srcOrd="3" destOrd="0" presId="urn:microsoft.com/office/officeart/2016/7/layout/RepeatingBendingProcessNew"/>
    <dgm:cxn modelId="{32FC8011-2526-AB4B-AB8B-1B79E013DC75}" type="presParOf" srcId="{3940A8CC-7C5B-EF47-A8DF-0A07C846C6AD}" destId="{1DDDFC3B-D562-0745-B7A4-E8BDE2057178}" srcOrd="0" destOrd="0" presId="urn:microsoft.com/office/officeart/2016/7/layout/RepeatingBendingProcessNew"/>
    <dgm:cxn modelId="{23902EDF-8369-0947-88A3-01E3529B709B}" type="presParOf" srcId="{5C160F51-1770-484E-AE37-2E686B21A9A2}" destId="{385D34F5-0E88-584C-AC20-481F19590282}" srcOrd="4" destOrd="0" presId="urn:microsoft.com/office/officeart/2016/7/layout/RepeatingBendingProcessNew"/>
    <dgm:cxn modelId="{296243E2-FF4E-7E44-BB44-BFDEAC60A87F}" type="presParOf" srcId="{5C160F51-1770-484E-AE37-2E686B21A9A2}" destId="{AFC1B613-519F-2041-AAD1-46970BE06210}" srcOrd="5" destOrd="0" presId="urn:microsoft.com/office/officeart/2016/7/layout/RepeatingBendingProcessNew"/>
    <dgm:cxn modelId="{6C4F8323-532D-DC4C-AD0C-F5EB46655305}" type="presParOf" srcId="{AFC1B613-519F-2041-AAD1-46970BE06210}" destId="{1A94BBEC-CA7C-0D48-B52B-1DDC1BCD4ACA}" srcOrd="0" destOrd="0" presId="urn:microsoft.com/office/officeart/2016/7/layout/RepeatingBendingProcessNew"/>
    <dgm:cxn modelId="{5A1ED519-09A7-4743-B445-A1EE7E3CC666}" type="presParOf" srcId="{5C160F51-1770-484E-AE37-2E686B21A9A2}" destId="{53445185-6A59-F74B-A88A-6993A63A401C}" srcOrd="6" destOrd="0" presId="urn:microsoft.com/office/officeart/2016/7/layout/RepeatingBendingProcessNew"/>
    <dgm:cxn modelId="{3D31638E-811C-EA44-96CF-0D85BB95783B}" type="presParOf" srcId="{5C160F51-1770-484E-AE37-2E686B21A9A2}" destId="{EE93003C-DFD6-5B48-A67F-CF3BE6E4DA91}" srcOrd="7" destOrd="0" presId="urn:microsoft.com/office/officeart/2016/7/layout/RepeatingBendingProcessNew"/>
    <dgm:cxn modelId="{B6222E06-EEE6-3048-B561-AB874F688030}" type="presParOf" srcId="{EE93003C-DFD6-5B48-A67F-CF3BE6E4DA91}" destId="{C8B3D0CF-D590-0744-A446-AD841B9012EC}" srcOrd="0" destOrd="0" presId="urn:microsoft.com/office/officeart/2016/7/layout/RepeatingBendingProcessNew"/>
    <dgm:cxn modelId="{AD36621C-6415-7B4E-8308-1EC1E7DDC852}" type="presParOf" srcId="{5C160F51-1770-484E-AE37-2E686B21A9A2}" destId="{A2BA00CF-893C-9A4B-8759-CF88FEB155BD}" srcOrd="8" destOrd="0" presId="urn:microsoft.com/office/officeart/2016/7/layout/RepeatingBendingProcessNew"/>
    <dgm:cxn modelId="{998EB1A8-D2AB-CC4E-B101-4947F0777915}" type="presParOf" srcId="{5C160F51-1770-484E-AE37-2E686B21A9A2}" destId="{EC32BCCD-306C-6045-84CC-E739AC8388D2}" srcOrd="9" destOrd="0" presId="urn:microsoft.com/office/officeart/2016/7/layout/RepeatingBendingProcessNew"/>
    <dgm:cxn modelId="{A393018D-5229-7441-AB29-3AA68BDA97D2}" type="presParOf" srcId="{EC32BCCD-306C-6045-84CC-E739AC8388D2}" destId="{1F899424-0EBA-FD43-B131-593E6B94ADBE}" srcOrd="0" destOrd="0" presId="urn:microsoft.com/office/officeart/2016/7/layout/RepeatingBendingProcessNew"/>
    <dgm:cxn modelId="{935F6651-3E0B-5C47-B6D6-C18437D05746}" type="presParOf" srcId="{5C160F51-1770-484E-AE37-2E686B21A9A2}" destId="{B8D06F07-858E-B54B-8FBD-DA246F1C0761}" srcOrd="10" destOrd="0" presId="urn:microsoft.com/office/officeart/2016/7/layout/RepeatingBendingProcessNew"/>
    <dgm:cxn modelId="{44FF570E-F0ED-ED44-9921-DB88CF6244C4}" type="presParOf" srcId="{5C160F51-1770-484E-AE37-2E686B21A9A2}" destId="{37DBBC18-4F19-9F49-9EEB-E96BCA02DF63}" srcOrd="11" destOrd="0" presId="urn:microsoft.com/office/officeart/2016/7/layout/RepeatingBendingProcessNew"/>
    <dgm:cxn modelId="{5AF1C55F-6696-4249-9439-E9D6980C919E}" type="presParOf" srcId="{37DBBC18-4F19-9F49-9EEB-E96BCA02DF63}" destId="{33C71B73-7271-9F42-93DF-86217E771688}" srcOrd="0" destOrd="0" presId="urn:microsoft.com/office/officeart/2016/7/layout/RepeatingBendingProcessNew"/>
    <dgm:cxn modelId="{4896AFAC-4399-C744-9EB0-F5B91F832EE2}" type="presParOf" srcId="{5C160F51-1770-484E-AE37-2E686B21A9A2}" destId="{F2B60167-BA7B-7B44-A295-3D2E793955C0}"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1EEC77-44C2-495F-9B48-9F904E5AB5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225CFDE-6139-4B46-A245-BCAC519E01A3}">
      <dgm:prSet/>
      <dgm:spPr/>
      <dgm:t>
        <a:bodyPr/>
        <a:lstStyle/>
        <a:p>
          <a:r>
            <a:rPr lang="en-IN" b="1" i="0" dirty="0">
              <a:latin typeface="Constantia" panose="02030602050306030303" pitchFamily="18" charset="0"/>
            </a:rPr>
            <a:t>Basic Overview</a:t>
          </a:r>
          <a:r>
            <a:rPr lang="en-IN" b="0" i="0" dirty="0">
              <a:latin typeface="Constantia" panose="02030602050306030303" pitchFamily="18" charset="0"/>
            </a:rPr>
            <a:t>: Analysed 5,226 records with 9 features, primarily consisting of categorical data with business names, locations, business sectors, and opening dates.</a:t>
          </a:r>
          <a:endParaRPr lang="en-US" dirty="0">
            <a:latin typeface="Constantia" panose="02030602050306030303" pitchFamily="18" charset="0"/>
          </a:endParaRPr>
        </a:p>
      </dgm:t>
    </dgm:pt>
    <dgm:pt modelId="{713D7360-5795-4019-98F9-BC7CEAD54B4B}" type="parTrans" cxnId="{EAEB8AEB-FDCD-44F5-9007-72C359285635}">
      <dgm:prSet/>
      <dgm:spPr/>
      <dgm:t>
        <a:bodyPr/>
        <a:lstStyle/>
        <a:p>
          <a:endParaRPr lang="en-US"/>
        </a:p>
      </dgm:t>
    </dgm:pt>
    <dgm:pt modelId="{50D2A227-D61D-4D36-84BA-8F73E3813E00}" type="sibTrans" cxnId="{EAEB8AEB-FDCD-44F5-9007-72C359285635}">
      <dgm:prSet/>
      <dgm:spPr/>
      <dgm:t>
        <a:bodyPr/>
        <a:lstStyle/>
        <a:p>
          <a:endParaRPr lang="en-US"/>
        </a:p>
      </dgm:t>
    </dgm:pt>
    <dgm:pt modelId="{7C04F3C0-CCC5-446E-A039-0681DE589A92}">
      <dgm:prSet/>
      <dgm:spPr/>
      <dgm:t>
        <a:bodyPr/>
        <a:lstStyle/>
        <a:p>
          <a:r>
            <a:rPr lang="en-IN" b="1" i="0">
              <a:latin typeface="Constantia" panose="02030602050306030303" pitchFamily="18" charset="0"/>
            </a:rPr>
            <a:t>Data Type Analysis</a:t>
          </a:r>
          <a:r>
            <a:rPr lang="en-IN" b="0" i="0">
              <a:latin typeface="Constantia" panose="02030602050306030303" pitchFamily="18" charset="0"/>
            </a:rPr>
            <a:t>: Identified data types and converted categorical data into suitable formats for analysis.</a:t>
          </a:r>
          <a:endParaRPr lang="en-US">
            <a:latin typeface="Constantia" panose="02030602050306030303" pitchFamily="18" charset="0"/>
          </a:endParaRPr>
        </a:p>
      </dgm:t>
    </dgm:pt>
    <dgm:pt modelId="{21C8E321-7381-4633-BBC4-64CBCD325496}" type="parTrans" cxnId="{CDC1728A-DBFF-408E-98F3-57DAEAAEAE66}">
      <dgm:prSet/>
      <dgm:spPr/>
      <dgm:t>
        <a:bodyPr/>
        <a:lstStyle/>
        <a:p>
          <a:endParaRPr lang="en-US"/>
        </a:p>
      </dgm:t>
    </dgm:pt>
    <dgm:pt modelId="{833FAD88-D564-43D6-B6A7-E15E989D06A6}" type="sibTrans" cxnId="{CDC1728A-DBFF-408E-98F3-57DAEAAEAE66}">
      <dgm:prSet/>
      <dgm:spPr/>
      <dgm:t>
        <a:bodyPr/>
        <a:lstStyle/>
        <a:p>
          <a:endParaRPr lang="en-US"/>
        </a:p>
      </dgm:t>
    </dgm:pt>
    <dgm:pt modelId="{A29A1CA3-3302-4556-BDC8-1D428405723F}">
      <dgm:prSet/>
      <dgm:spPr/>
      <dgm:t>
        <a:bodyPr/>
        <a:lstStyle/>
        <a:p>
          <a:r>
            <a:rPr lang="en-IN" b="1" i="0">
              <a:latin typeface="Constantia" panose="02030602050306030303" pitchFamily="18" charset="0"/>
            </a:rPr>
            <a:t>Missing Values Handling</a:t>
          </a:r>
          <a:r>
            <a:rPr lang="en-IN" b="0" i="0">
              <a:latin typeface="Constantia" panose="02030602050306030303" pitchFamily="18" charset="0"/>
            </a:rPr>
            <a:t>: Imputed missing values using the mode for categorical columns (e.g., "Business Sector") and the median for numerical columns (e.g., "Number Of Employees").</a:t>
          </a:r>
          <a:endParaRPr lang="en-US">
            <a:latin typeface="Constantia" panose="02030602050306030303" pitchFamily="18" charset="0"/>
          </a:endParaRPr>
        </a:p>
      </dgm:t>
    </dgm:pt>
    <dgm:pt modelId="{B7E93478-E7FD-4828-A079-DA2C0450FCC9}" type="parTrans" cxnId="{549615F0-79F1-462F-9254-E13E7B32BB45}">
      <dgm:prSet/>
      <dgm:spPr/>
      <dgm:t>
        <a:bodyPr/>
        <a:lstStyle/>
        <a:p>
          <a:endParaRPr lang="en-US"/>
        </a:p>
      </dgm:t>
    </dgm:pt>
    <dgm:pt modelId="{FAD1DE5C-E6B2-4206-A8BF-6A6E99EDEBB0}" type="sibTrans" cxnId="{549615F0-79F1-462F-9254-E13E7B32BB45}">
      <dgm:prSet/>
      <dgm:spPr/>
      <dgm:t>
        <a:bodyPr/>
        <a:lstStyle/>
        <a:p>
          <a:endParaRPr lang="en-US"/>
        </a:p>
      </dgm:t>
    </dgm:pt>
    <dgm:pt modelId="{0969377C-DDEC-4325-B672-4C0F81F5BE60}">
      <dgm:prSet/>
      <dgm:spPr/>
      <dgm:t>
        <a:bodyPr/>
        <a:lstStyle/>
        <a:p>
          <a:r>
            <a:rPr lang="en-IN" b="1" i="0">
              <a:latin typeface="Constantia" panose="02030602050306030303" pitchFamily="18" charset="0"/>
            </a:rPr>
            <a:t>Outlier Detection</a:t>
          </a:r>
          <a:r>
            <a:rPr lang="en-IN" b="0" i="0">
              <a:latin typeface="Constantia" panose="02030602050306030303" pitchFamily="18" charset="0"/>
            </a:rPr>
            <a:t>: Identified and capped outliers in key columns such as "Number Of Employees" and "Establishment Zip."</a:t>
          </a:r>
          <a:endParaRPr lang="en-US">
            <a:latin typeface="Constantia" panose="02030602050306030303" pitchFamily="18" charset="0"/>
          </a:endParaRPr>
        </a:p>
      </dgm:t>
    </dgm:pt>
    <dgm:pt modelId="{F1A54024-B8C7-48F2-B020-BF9A8683731C}" type="parTrans" cxnId="{B89498CB-9572-452B-94CF-667258F32642}">
      <dgm:prSet/>
      <dgm:spPr/>
      <dgm:t>
        <a:bodyPr/>
        <a:lstStyle/>
        <a:p>
          <a:endParaRPr lang="en-US"/>
        </a:p>
      </dgm:t>
    </dgm:pt>
    <dgm:pt modelId="{7E11B9C5-57D3-4134-8A4E-3FC96CB9209A}" type="sibTrans" cxnId="{B89498CB-9572-452B-94CF-667258F32642}">
      <dgm:prSet/>
      <dgm:spPr/>
      <dgm:t>
        <a:bodyPr/>
        <a:lstStyle/>
        <a:p>
          <a:endParaRPr lang="en-US"/>
        </a:p>
      </dgm:t>
    </dgm:pt>
    <dgm:pt modelId="{7030080C-BB7D-4D0E-B40F-014C562E9237}">
      <dgm:prSet/>
      <dgm:spPr/>
      <dgm:t>
        <a:bodyPr/>
        <a:lstStyle/>
        <a:p>
          <a:r>
            <a:rPr lang="en-IN" b="1" i="0">
              <a:latin typeface="Constantia" panose="02030602050306030303" pitchFamily="18" charset="0"/>
            </a:rPr>
            <a:t>Exploratory Plots</a:t>
          </a:r>
          <a:r>
            <a:rPr lang="en-IN" b="0" i="0">
              <a:latin typeface="Constantia" panose="02030602050306030303" pitchFamily="18" charset="0"/>
            </a:rPr>
            <a:t>: Created plots to understand data distribution, including histograms for "Number Of Employees," and count plots for categorical data (e.g., "Business Sector").</a:t>
          </a:r>
          <a:endParaRPr lang="en-US">
            <a:latin typeface="Constantia" panose="02030602050306030303" pitchFamily="18" charset="0"/>
          </a:endParaRPr>
        </a:p>
      </dgm:t>
    </dgm:pt>
    <dgm:pt modelId="{3A566209-A0FA-4CB4-9A94-31AFE6B40072}" type="parTrans" cxnId="{23D7B23D-20FC-4D7A-A4E5-750370FC0913}">
      <dgm:prSet/>
      <dgm:spPr/>
      <dgm:t>
        <a:bodyPr/>
        <a:lstStyle/>
        <a:p>
          <a:endParaRPr lang="en-US"/>
        </a:p>
      </dgm:t>
    </dgm:pt>
    <dgm:pt modelId="{06C7AAA4-627C-40D7-85EF-7D7539F7E092}" type="sibTrans" cxnId="{23D7B23D-20FC-4D7A-A4E5-750370FC0913}">
      <dgm:prSet/>
      <dgm:spPr/>
      <dgm:t>
        <a:bodyPr/>
        <a:lstStyle/>
        <a:p>
          <a:endParaRPr lang="en-US"/>
        </a:p>
      </dgm:t>
    </dgm:pt>
    <dgm:pt modelId="{DD1FF7FA-A40A-4F10-93B5-58C3C3E6DB35}">
      <dgm:prSet/>
      <dgm:spPr/>
      <dgm:t>
        <a:bodyPr/>
        <a:lstStyle/>
        <a:p>
          <a:r>
            <a:rPr lang="en-IN" b="1" i="0">
              <a:latin typeface="Constantia" panose="02030602050306030303" pitchFamily="18" charset="0"/>
            </a:rPr>
            <a:t>Unique Values Examination</a:t>
          </a:r>
          <a:r>
            <a:rPr lang="en-IN" b="0" i="0">
              <a:latin typeface="Constantia" panose="02030602050306030303" pitchFamily="18" charset="0"/>
            </a:rPr>
            <a:t>: Evaluated unique business names and types of cuisine, providing insights into business diversity.</a:t>
          </a:r>
          <a:endParaRPr lang="en-US">
            <a:latin typeface="Constantia" panose="02030602050306030303" pitchFamily="18" charset="0"/>
          </a:endParaRPr>
        </a:p>
      </dgm:t>
    </dgm:pt>
    <dgm:pt modelId="{137DE86F-24DC-492A-9E18-A168F0F37B96}" type="parTrans" cxnId="{065F6156-FCBF-44F2-BA33-D214BE986FB8}">
      <dgm:prSet/>
      <dgm:spPr/>
      <dgm:t>
        <a:bodyPr/>
        <a:lstStyle/>
        <a:p>
          <a:endParaRPr lang="en-US"/>
        </a:p>
      </dgm:t>
    </dgm:pt>
    <dgm:pt modelId="{178A182D-E480-4238-B69B-460DA8C7CE2D}" type="sibTrans" cxnId="{065F6156-FCBF-44F2-BA33-D214BE986FB8}">
      <dgm:prSet/>
      <dgm:spPr/>
      <dgm:t>
        <a:bodyPr/>
        <a:lstStyle/>
        <a:p>
          <a:endParaRPr lang="en-US"/>
        </a:p>
      </dgm:t>
    </dgm:pt>
    <dgm:pt modelId="{299E14FF-6714-49A0-8BCF-A9BDD4CD45B9}">
      <dgm:prSet/>
      <dgm:spPr/>
      <dgm:t>
        <a:bodyPr/>
        <a:lstStyle/>
        <a:p>
          <a:r>
            <a:rPr lang="en-IN" b="1" i="0">
              <a:latin typeface="Constantia" panose="02030602050306030303" pitchFamily="18" charset="0"/>
            </a:rPr>
            <a:t>Geospatial Information</a:t>
          </a:r>
          <a:r>
            <a:rPr lang="en-IN" b="0" i="0">
              <a:latin typeface="Constantia" panose="02030602050306030303" pitchFamily="18" charset="0"/>
            </a:rPr>
            <a:t>: Analysed geospatial data to understand the business distribution across different ZIP codes and boroughs.</a:t>
          </a:r>
          <a:endParaRPr lang="en-US">
            <a:latin typeface="Constantia" panose="02030602050306030303" pitchFamily="18" charset="0"/>
          </a:endParaRPr>
        </a:p>
      </dgm:t>
    </dgm:pt>
    <dgm:pt modelId="{3F225040-0748-4F6B-9148-44A104EBA284}" type="parTrans" cxnId="{BC3EC864-BEA3-40EB-8C43-F48E3BF16881}">
      <dgm:prSet/>
      <dgm:spPr/>
      <dgm:t>
        <a:bodyPr/>
        <a:lstStyle/>
        <a:p>
          <a:endParaRPr lang="en-US"/>
        </a:p>
      </dgm:t>
    </dgm:pt>
    <dgm:pt modelId="{93C2CA8A-8F44-4775-B6D9-5609C967E503}" type="sibTrans" cxnId="{BC3EC864-BEA3-40EB-8C43-F48E3BF16881}">
      <dgm:prSet/>
      <dgm:spPr/>
      <dgm:t>
        <a:bodyPr/>
        <a:lstStyle/>
        <a:p>
          <a:endParaRPr lang="en-US"/>
        </a:p>
      </dgm:t>
    </dgm:pt>
    <dgm:pt modelId="{5A515DDE-8BEE-4342-8615-42A3AF3313BE}">
      <dgm:prSet/>
      <dgm:spPr/>
      <dgm:t>
        <a:bodyPr/>
        <a:lstStyle/>
        <a:p>
          <a:r>
            <a:rPr lang="en-IN" b="1" i="0" dirty="0">
              <a:latin typeface="Constantia" panose="02030602050306030303" pitchFamily="18" charset="0"/>
            </a:rPr>
            <a:t>Temporal Trends</a:t>
          </a:r>
          <a:r>
            <a:rPr lang="en-IN" b="0" i="0" dirty="0">
              <a:latin typeface="Constantia" panose="02030602050306030303" pitchFamily="18" charset="0"/>
            </a:rPr>
            <a:t>: Investigated opening dates to identify business trends over time, helping to understand the evolution of business activities in the dataset.</a:t>
          </a:r>
          <a:endParaRPr lang="en-US" dirty="0">
            <a:latin typeface="Constantia" panose="02030602050306030303" pitchFamily="18" charset="0"/>
          </a:endParaRPr>
        </a:p>
      </dgm:t>
    </dgm:pt>
    <dgm:pt modelId="{42FBEE0F-0412-4806-BF37-DEA642CB11AA}" type="parTrans" cxnId="{04856DC7-A564-47C3-A88C-EE406C3885D2}">
      <dgm:prSet/>
      <dgm:spPr/>
      <dgm:t>
        <a:bodyPr/>
        <a:lstStyle/>
        <a:p>
          <a:endParaRPr lang="en-US"/>
        </a:p>
      </dgm:t>
    </dgm:pt>
    <dgm:pt modelId="{79D901A6-F422-43A4-A7C1-30B03723232B}" type="sibTrans" cxnId="{04856DC7-A564-47C3-A88C-EE406C3885D2}">
      <dgm:prSet/>
      <dgm:spPr/>
      <dgm:t>
        <a:bodyPr/>
        <a:lstStyle/>
        <a:p>
          <a:endParaRPr lang="en-US"/>
        </a:p>
      </dgm:t>
    </dgm:pt>
    <dgm:pt modelId="{42F35203-9F99-2D4E-BF63-7AB67B10089C}" type="pres">
      <dgm:prSet presAssocID="{211EEC77-44C2-495F-9B48-9F904E5AB58E}" presName="diagram" presStyleCnt="0">
        <dgm:presLayoutVars>
          <dgm:dir/>
          <dgm:resizeHandles val="exact"/>
        </dgm:presLayoutVars>
      </dgm:prSet>
      <dgm:spPr/>
    </dgm:pt>
    <dgm:pt modelId="{B5F7498C-B601-9A4B-A526-79BE5D047EAF}" type="pres">
      <dgm:prSet presAssocID="{B225CFDE-6139-4B46-A245-BCAC519E01A3}" presName="node" presStyleLbl="node1" presStyleIdx="0" presStyleCnt="8">
        <dgm:presLayoutVars>
          <dgm:bulletEnabled val="1"/>
        </dgm:presLayoutVars>
      </dgm:prSet>
      <dgm:spPr/>
    </dgm:pt>
    <dgm:pt modelId="{200E372D-5C56-E34B-9C14-288864D6A5A0}" type="pres">
      <dgm:prSet presAssocID="{50D2A227-D61D-4D36-84BA-8F73E3813E00}" presName="sibTrans" presStyleCnt="0"/>
      <dgm:spPr/>
    </dgm:pt>
    <dgm:pt modelId="{05A72218-0486-1446-81F2-AC3F3C748A42}" type="pres">
      <dgm:prSet presAssocID="{7C04F3C0-CCC5-446E-A039-0681DE589A92}" presName="node" presStyleLbl="node1" presStyleIdx="1" presStyleCnt="8">
        <dgm:presLayoutVars>
          <dgm:bulletEnabled val="1"/>
        </dgm:presLayoutVars>
      </dgm:prSet>
      <dgm:spPr/>
    </dgm:pt>
    <dgm:pt modelId="{DC82295F-E1BC-564B-99C6-D5746CA0F211}" type="pres">
      <dgm:prSet presAssocID="{833FAD88-D564-43D6-B6A7-E15E989D06A6}" presName="sibTrans" presStyleCnt="0"/>
      <dgm:spPr/>
    </dgm:pt>
    <dgm:pt modelId="{60A99479-5311-714E-89A3-3491D485B47D}" type="pres">
      <dgm:prSet presAssocID="{A29A1CA3-3302-4556-BDC8-1D428405723F}" presName="node" presStyleLbl="node1" presStyleIdx="2" presStyleCnt="8">
        <dgm:presLayoutVars>
          <dgm:bulletEnabled val="1"/>
        </dgm:presLayoutVars>
      </dgm:prSet>
      <dgm:spPr/>
    </dgm:pt>
    <dgm:pt modelId="{7CD577AD-F7CB-F144-8A2F-7FDDD357D787}" type="pres">
      <dgm:prSet presAssocID="{FAD1DE5C-E6B2-4206-A8BF-6A6E99EDEBB0}" presName="sibTrans" presStyleCnt="0"/>
      <dgm:spPr/>
    </dgm:pt>
    <dgm:pt modelId="{44449BF2-206C-9745-A9AD-408E2816A792}" type="pres">
      <dgm:prSet presAssocID="{0969377C-DDEC-4325-B672-4C0F81F5BE60}" presName="node" presStyleLbl="node1" presStyleIdx="3" presStyleCnt="8">
        <dgm:presLayoutVars>
          <dgm:bulletEnabled val="1"/>
        </dgm:presLayoutVars>
      </dgm:prSet>
      <dgm:spPr/>
    </dgm:pt>
    <dgm:pt modelId="{0825135B-CE52-0149-8AB9-92AC50C9F1BA}" type="pres">
      <dgm:prSet presAssocID="{7E11B9C5-57D3-4134-8A4E-3FC96CB9209A}" presName="sibTrans" presStyleCnt="0"/>
      <dgm:spPr/>
    </dgm:pt>
    <dgm:pt modelId="{B7C72734-8C22-0B48-9DE7-2DAD8A51AB22}" type="pres">
      <dgm:prSet presAssocID="{7030080C-BB7D-4D0E-B40F-014C562E9237}" presName="node" presStyleLbl="node1" presStyleIdx="4" presStyleCnt="8">
        <dgm:presLayoutVars>
          <dgm:bulletEnabled val="1"/>
        </dgm:presLayoutVars>
      </dgm:prSet>
      <dgm:spPr/>
    </dgm:pt>
    <dgm:pt modelId="{F9F34604-452E-9A47-8C72-78F8E96A55D6}" type="pres">
      <dgm:prSet presAssocID="{06C7AAA4-627C-40D7-85EF-7D7539F7E092}" presName="sibTrans" presStyleCnt="0"/>
      <dgm:spPr/>
    </dgm:pt>
    <dgm:pt modelId="{F5E12D84-AEB3-0847-BD4A-11B9083DB339}" type="pres">
      <dgm:prSet presAssocID="{DD1FF7FA-A40A-4F10-93B5-58C3C3E6DB35}" presName="node" presStyleLbl="node1" presStyleIdx="5" presStyleCnt="8">
        <dgm:presLayoutVars>
          <dgm:bulletEnabled val="1"/>
        </dgm:presLayoutVars>
      </dgm:prSet>
      <dgm:spPr/>
    </dgm:pt>
    <dgm:pt modelId="{A2173D88-671B-4D49-A618-340FAEE8BA95}" type="pres">
      <dgm:prSet presAssocID="{178A182D-E480-4238-B69B-460DA8C7CE2D}" presName="sibTrans" presStyleCnt="0"/>
      <dgm:spPr/>
    </dgm:pt>
    <dgm:pt modelId="{19F70BB0-F213-5A4E-B57C-555185F179EE}" type="pres">
      <dgm:prSet presAssocID="{299E14FF-6714-49A0-8BCF-A9BDD4CD45B9}" presName="node" presStyleLbl="node1" presStyleIdx="6" presStyleCnt="8">
        <dgm:presLayoutVars>
          <dgm:bulletEnabled val="1"/>
        </dgm:presLayoutVars>
      </dgm:prSet>
      <dgm:spPr/>
    </dgm:pt>
    <dgm:pt modelId="{E00CCFD9-E3E1-D947-8C64-2D713A8837BE}" type="pres">
      <dgm:prSet presAssocID="{93C2CA8A-8F44-4775-B6D9-5609C967E503}" presName="sibTrans" presStyleCnt="0"/>
      <dgm:spPr/>
    </dgm:pt>
    <dgm:pt modelId="{B827B130-AC57-444B-9436-F4F095F6F150}" type="pres">
      <dgm:prSet presAssocID="{5A515DDE-8BEE-4342-8615-42A3AF3313BE}" presName="node" presStyleLbl="node1" presStyleIdx="7" presStyleCnt="8">
        <dgm:presLayoutVars>
          <dgm:bulletEnabled val="1"/>
        </dgm:presLayoutVars>
      </dgm:prSet>
      <dgm:spPr/>
    </dgm:pt>
  </dgm:ptLst>
  <dgm:cxnLst>
    <dgm:cxn modelId="{008B0D0C-DD2F-224A-B8C1-B45C18A161F7}" type="presOf" srcId="{B225CFDE-6139-4B46-A245-BCAC519E01A3}" destId="{B5F7498C-B601-9A4B-A526-79BE5D047EAF}" srcOrd="0" destOrd="0" presId="urn:microsoft.com/office/officeart/2005/8/layout/default"/>
    <dgm:cxn modelId="{B4663D2D-15AA-4440-96F5-504813E8F088}" type="presOf" srcId="{A29A1CA3-3302-4556-BDC8-1D428405723F}" destId="{60A99479-5311-714E-89A3-3491D485B47D}" srcOrd="0" destOrd="0" presId="urn:microsoft.com/office/officeart/2005/8/layout/default"/>
    <dgm:cxn modelId="{BA8C313B-6FFF-DA4A-8CBF-E287A5B845C2}" type="presOf" srcId="{0969377C-DDEC-4325-B672-4C0F81F5BE60}" destId="{44449BF2-206C-9745-A9AD-408E2816A792}" srcOrd="0" destOrd="0" presId="urn:microsoft.com/office/officeart/2005/8/layout/default"/>
    <dgm:cxn modelId="{23D7B23D-20FC-4D7A-A4E5-750370FC0913}" srcId="{211EEC77-44C2-495F-9B48-9F904E5AB58E}" destId="{7030080C-BB7D-4D0E-B40F-014C562E9237}" srcOrd="4" destOrd="0" parTransId="{3A566209-A0FA-4CB4-9A94-31AFE6B40072}" sibTransId="{06C7AAA4-627C-40D7-85EF-7D7539F7E092}"/>
    <dgm:cxn modelId="{292EB746-4409-EE40-93D0-4EAA736DA197}" type="presOf" srcId="{299E14FF-6714-49A0-8BCF-A9BDD4CD45B9}" destId="{19F70BB0-F213-5A4E-B57C-555185F179EE}" srcOrd="0" destOrd="0" presId="urn:microsoft.com/office/officeart/2005/8/layout/default"/>
    <dgm:cxn modelId="{065F6156-FCBF-44F2-BA33-D214BE986FB8}" srcId="{211EEC77-44C2-495F-9B48-9F904E5AB58E}" destId="{DD1FF7FA-A40A-4F10-93B5-58C3C3E6DB35}" srcOrd="5" destOrd="0" parTransId="{137DE86F-24DC-492A-9E18-A168F0F37B96}" sibTransId="{178A182D-E480-4238-B69B-460DA8C7CE2D}"/>
    <dgm:cxn modelId="{E018AC5B-BB2C-D649-A86A-B6BDFFDFA9B6}" type="presOf" srcId="{211EEC77-44C2-495F-9B48-9F904E5AB58E}" destId="{42F35203-9F99-2D4E-BF63-7AB67B10089C}" srcOrd="0" destOrd="0" presId="urn:microsoft.com/office/officeart/2005/8/layout/default"/>
    <dgm:cxn modelId="{BC3EC864-BEA3-40EB-8C43-F48E3BF16881}" srcId="{211EEC77-44C2-495F-9B48-9F904E5AB58E}" destId="{299E14FF-6714-49A0-8BCF-A9BDD4CD45B9}" srcOrd="6" destOrd="0" parTransId="{3F225040-0748-4F6B-9148-44A104EBA284}" sibTransId="{93C2CA8A-8F44-4775-B6D9-5609C967E503}"/>
    <dgm:cxn modelId="{FF0E7A7B-1700-9744-9C60-9521E51EC3B1}" type="presOf" srcId="{7030080C-BB7D-4D0E-B40F-014C562E9237}" destId="{B7C72734-8C22-0B48-9DE7-2DAD8A51AB22}" srcOrd="0" destOrd="0" presId="urn:microsoft.com/office/officeart/2005/8/layout/default"/>
    <dgm:cxn modelId="{CDC1728A-DBFF-408E-98F3-57DAEAAEAE66}" srcId="{211EEC77-44C2-495F-9B48-9F904E5AB58E}" destId="{7C04F3C0-CCC5-446E-A039-0681DE589A92}" srcOrd="1" destOrd="0" parTransId="{21C8E321-7381-4633-BBC4-64CBCD325496}" sibTransId="{833FAD88-D564-43D6-B6A7-E15E989D06A6}"/>
    <dgm:cxn modelId="{096CA99E-8C3E-5645-AFB3-BD93481A4FD1}" type="presOf" srcId="{7C04F3C0-CCC5-446E-A039-0681DE589A92}" destId="{05A72218-0486-1446-81F2-AC3F3C748A42}" srcOrd="0" destOrd="0" presId="urn:microsoft.com/office/officeart/2005/8/layout/default"/>
    <dgm:cxn modelId="{04856DC7-A564-47C3-A88C-EE406C3885D2}" srcId="{211EEC77-44C2-495F-9B48-9F904E5AB58E}" destId="{5A515DDE-8BEE-4342-8615-42A3AF3313BE}" srcOrd="7" destOrd="0" parTransId="{42FBEE0F-0412-4806-BF37-DEA642CB11AA}" sibTransId="{79D901A6-F422-43A4-A7C1-30B03723232B}"/>
    <dgm:cxn modelId="{B89498CB-9572-452B-94CF-667258F32642}" srcId="{211EEC77-44C2-495F-9B48-9F904E5AB58E}" destId="{0969377C-DDEC-4325-B672-4C0F81F5BE60}" srcOrd="3" destOrd="0" parTransId="{F1A54024-B8C7-48F2-B020-BF9A8683731C}" sibTransId="{7E11B9C5-57D3-4134-8A4E-3FC96CB9209A}"/>
    <dgm:cxn modelId="{3DBEC9DD-05CB-FD42-88A2-5FA8F3D62DB6}" type="presOf" srcId="{DD1FF7FA-A40A-4F10-93B5-58C3C3E6DB35}" destId="{F5E12D84-AEB3-0847-BD4A-11B9083DB339}" srcOrd="0" destOrd="0" presId="urn:microsoft.com/office/officeart/2005/8/layout/default"/>
    <dgm:cxn modelId="{EAEB8AEB-FDCD-44F5-9007-72C359285635}" srcId="{211EEC77-44C2-495F-9B48-9F904E5AB58E}" destId="{B225CFDE-6139-4B46-A245-BCAC519E01A3}" srcOrd="0" destOrd="0" parTransId="{713D7360-5795-4019-98F9-BC7CEAD54B4B}" sibTransId="{50D2A227-D61D-4D36-84BA-8F73E3813E00}"/>
    <dgm:cxn modelId="{549615F0-79F1-462F-9254-E13E7B32BB45}" srcId="{211EEC77-44C2-495F-9B48-9F904E5AB58E}" destId="{A29A1CA3-3302-4556-BDC8-1D428405723F}" srcOrd="2" destOrd="0" parTransId="{B7E93478-E7FD-4828-A079-DA2C0450FCC9}" sibTransId="{FAD1DE5C-E6B2-4206-A8BF-6A6E99EDEBB0}"/>
    <dgm:cxn modelId="{EAAB2CFB-4A60-764A-A0C1-3BEF55167EC1}" type="presOf" srcId="{5A515DDE-8BEE-4342-8615-42A3AF3313BE}" destId="{B827B130-AC57-444B-9436-F4F095F6F150}" srcOrd="0" destOrd="0" presId="urn:microsoft.com/office/officeart/2005/8/layout/default"/>
    <dgm:cxn modelId="{767A16AF-13D9-8946-900A-5B0919531E60}" type="presParOf" srcId="{42F35203-9F99-2D4E-BF63-7AB67B10089C}" destId="{B5F7498C-B601-9A4B-A526-79BE5D047EAF}" srcOrd="0" destOrd="0" presId="urn:microsoft.com/office/officeart/2005/8/layout/default"/>
    <dgm:cxn modelId="{AD910E95-4279-1C4E-A2DA-935084DAAF70}" type="presParOf" srcId="{42F35203-9F99-2D4E-BF63-7AB67B10089C}" destId="{200E372D-5C56-E34B-9C14-288864D6A5A0}" srcOrd="1" destOrd="0" presId="urn:microsoft.com/office/officeart/2005/8/layout/default"/>
    <dgm:cxn modelId="{CB9DDF1D-E9BC-2A47-A3A9-99EB0594AD06}" type="presParOf" srcId="{42F35203-9F99-2D4E-BF63-7AB67B10089C}" destId="{05A72218-0486-1446-81F2-AC3F3C748A42}" srcOrd="2" destOrd="0" presId="urn:microsoft.com/office/officeart/2005/8/layout/default"/>
    <dgm:cxn modelId="{DD1A7841-8589-9C47-8137-B42517F69BAD}" type="presParOf" srcId="{42F35203-9F99-2D4E-BF63-7AB67B10089C}" destId="{DC82295F-E1BC-564B-99C6-D5746CA0F211}" srcOrd="3" destOrd="0" presId="urn:microsoft.com/office/officeart/2005/8/layout/default"/>
    <dgm:cxn modelId="{3A35607B-32B6-F54A-BAD9-8736C2F04407}" type="presParOf" srcId="{42F35203-9F99-2D4E-BF63-7AB67B10089C}" destId="{60A99479-5311-714E-89A3-3491D485B47D}" srcOrd="4" destOrd="0" presId="urn:microsoft.com/office/officeart/2005/8/layout/default"/>
    <dgm:cxn modelId="{2F66D8D6-68FB-2C46-8FEA-4CFE0A8E95C7}" type="presParOf" srcId="{42F35203-9F99-2D4E-BF63-7AB67B10089C}" destId="{7CD577AD-F7CB-F144-8A2F-7FDDD357D787}" srcOrd="5" destOrd="0" presId="urn:microsoft.com/office/officeart/2005/8/layout/default"/>
    <dgm:cxn modelId="{E6D322E5-6BB0-2B42-A543-947F0AD5F232}" type="presParOf" srcId="{42F35203-9F99-2D4E-BF63-7AB67B10089C}" destId="{44449BF2-206C-9745-A9AD-408E2816A792}" srcOrd="6" destOrd="0" presId="urn:microsoft.com/office/officeart/2005/8/layout/default"/>
    <dgm:cxn modelId="{479C4A94-4540-2043-8159-F313D0B44760}" type="presParOf" srcId="{42F35203-9F99-2D4E-BF63-7AB67B10089C}" destId="{0825135B-CE52-0149-8AB9-92AC50C9F1BA}" srcOrd="7" destOrd="0" presId="urn:microsoft.com/office/officeart/2005/8/layout/default"/>
    <dgm:cxn modelId="{BE56C122-A317-1144-9364-854ECDBED02F}" type="presParOf" srcId="{42F35203-9F99-2D4E-BF63-7AB67B10089C}" destId="{B7C72734-8C22-0B48-9DE7-2DAD8A51AB22}" srcOrd="8" destOrd="0" presId="urn:microsoft.com/office/officeart/2005/8/layout/default"/>
    <dgm:cxn modelId="{0965138A-7CD3-D741-B5C6-53838DF17F31}" type="presParOf" srcId="{42F35203-9F99-2D4E-BF63-7AB67B10089C}" destId="{F9F34604-452E-9A47-8C72-78F8E96A55D6}" srcOrd="9" destOrd="0" presId="urn:microsoft.com/office/officeart/2005/8/layout/default"/>
    <dgm:cxn modelId="{C5917BEA-D07E-2C40-AE60-DFA2605759E3}" type="presParOf" srcId="{42F35203-9F99-2D4E-BF63-7AB67B10089C}" destId="{F5E12D84-AEB3-0847-BD4A-11B9083DB339}" srcOrd="10" destOrd="0" presId="urn:microsoft.com/office/officeart/2005/8/layout/default"/>
    <dgm:cxn modelId="{6AD72D1A-1CA7-DB43-81A6-5E304A6984AA}" type="presParOf" srcId="{42F35203-9F99-2D4E-BF63-7AB67B10089C}" destId="{A2173D88-671B-4D49-A618-340FAEE8BA95}" srcOrd="11" destOrd="0" presId="urn:microsoft.com/office/officeart/2005/8/layout/default"/>
    <dgm:cxn modelId="{63D5380A-F0C7-9B40-A443-3E7EA0BD8200}" type="presParOf" srcId="{42F35203-9F99-2D4E-BF63-7AB67B10089C}" destId="{19F70BB0-F213-5A4E-B57C-555185F179EE}" srcOrd="12" destOrd="0" presId="urn:microsoft.com/office/officeart/2005/8/layout/default"/>
    <dgm:cxn modelId="{2F7137FA-B960-DC4B-A730-3A13D06A8892}" type="presParOf" srcId="{42F35203-9F99-2D4E-BF63-7AB67B10089C}" destId="{E00CCFD9-E3E1-D947-8C64-2D713A8837BE}" srcOrd="13" destOrd="0" presId="urn:microsoft.com/office/officeart/2005/8/layout/default"/>
    <dgm:cxn modelId="{08A3676C-FD56-DD4F-B088-6A351FC29C3E}" type="presParOf" srcId="{42F35203-9F99-2D4E-BF63-7AB67B10089C}" destId="{B827B130-AC57-444B-9436-F4F095F6F15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C1944A-7E57-4CB3-A8E2-CA9C2E38396C}"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CD1FA3BB-DF66-4E37-81DC-0EB134525B34}">
      <dgm:prSet/>
      <dgm:spPr/>
      <dgm:t>
        <a:bodyPr/>
        <a:lstStyle/>
        <a:p>
          <a:r>
            <a:rPr lang="en-US" b="1">
              <a:latin typeface="Constantia" panose="02030602050306030303" pitchFamily="18" charset="0"/>
            </a:rPr>
            <a:t>Decision Tree</a:t>
          </a:r>
          <a:r>
            <a:rPr lang="en-US">
              <a:latin typeface="Constantia" panose="02030602050306030303" pitchFamily="18" charset="0"/>
            </a:rPr>
            <a:t>: A model that splits the data into branches based on feature values, ultimately leading to a classification or decision at the leaf nodes.</a:t>
          </a:r>
        </a:p>
      </dgm:t>
    </dgm:pt>
    <dgm:pt modelId="{1125E602-B47B-48B6-A441-F535A5EB1F65}" type="parTrans" cxnId="{CF4E7713-11CE-4FC8-B1AB-06745C91D2AE}">
      <dgm:prSet/>
      <dgm:spPr/>
      <dgm:t>
        <a:bodyPr/>
        <a:lstStyle/>
        <a:p>
          <a:endParaRPr lang="en-US"/>
        </a:p>
      </dgm:t>
    </dgm:pt>
    <dgm:pt modelId="{D8F30C40-8432-4F15-A637-749849F70763}" type="sibTrans" cxnId="{CF4E7713-11CE-4FC8-B1AB-06745C91D2AE}">
      <dgm:prSet/>
      <dgm:spPr/>
      <dgm:t>
        <a:bodyPr/>
        <a:lstStyle/>
        <a:p>
          <a:endParaRPr lang="en-US"/>
        </a:p>
      </dgm:t>
    </dgm:pt>
    <dgm:pt modelId="{E1405737-8D65-48F2-B2EA-2805834C9183}">
      <dgm:prSet/>
      <dgm:spPr/>
      <dgm:t>
        <a:bodyPr/>
        <a:lstStyle/>
        <a:p>
          <a:r>
            <a:rPr lang="en-US" b="1">
              <a:latin typeface="Constantia" panose="02030602050306030303" pitchFamily="18" charset="0"/>
            </a:rPr>
            <a:t>Random Forest</a:t>
          </a:r>
          <a:r>
            <a:rPr lang="en-US">
              <a:latin typeface="Constantia" panose="02030602050306030303" pitchFamily="18" charset="0"/>
            </a:rPr>
            <a:t>: An ensemble model that combines multiple decision trees, where each tree is trained on a random subset of the data to improve accuracy and reduce overfitting.</a:t>
          </a:r>
        </a:p>
      </dgm:t>
    </dgm:pt>
    <dgm:pt modelId="{376C5F7D-5973-4252-9BEA-559C46CD03A4}" type="parTrans" cxnId="{895D149D-6C82-47E4-8595-710C24B74D16}">
      <dgm:prSet/>
      <dgm:spPr/>
      <dgm:t>
        <a:bodyPr/>
        <a:lstStyle/>
        <a:p>
          <a:endParaRPr lang="en-US"/>
        </a:p>
      </dgm:t>
    </dgm:pt>
    <dgm:pt modelId="{872A7308-88FF-42D3-8745-521108DC6CDD}" type="sibTrans" cxnId="{895D149D-6C82-47E4-8595-710C24B74D16}">
      <dgm:prSet/>
      <dgm:spPr/>
      <dgm:t>
        <a:bodyPr/>
        <a:lstStyle/>
        <a:p>
          <a:endParaRPr lang="en-US"/>
        </a:p>
      </dgm:t>
    </dgm:pt>
    <dgm:pt modelId="{8763CA0A-87C3-4287-92ED-8420BF089935}">
      <dgm:prSet/>
      <dgm:spPr/>
      <dgm:t>
        <a:bodyPr/>
        <a:lstStyle/>
        <a:p>
          <a:r>
            <a:rPr lang="en-US" b="1">
              <a:latin typeface="Constantia" panose="02030602050306030303" pitchFamily="18" charset="0"/>
            </a:rPr>
            <a:t>Logistic Regression</a:t>
          </a:r>
          <a:r>
            <a:rPr lang="en-US">
              <a:latin typeface="Constantia" panose="02030602050306030303" pitchFamily="18" charset="0"/>
            </a:rPr>
            <a:t>: A linear model that predicts the probability of a categorical outcome, typically used for binary classification tasks.</a:t>
          </a:r>
        </a:p>
      </dgm:t>
    </dgm:pt>
    <dgm:pt modelId="{ED3911B7-B5F9-420D-9124-2857B70A46DC}" type="parTrans" cxnId="{819ADD17-DCD1-4CFE-AEBE-A6CFF0744559}">
      <dgm:prSet/>
      <dgm:spPr/>
      <dgm:t>
        <a:bodyPr/>
        <a:lstStyle/>
        <a:p>
          <a:endParaRPr lang="en-US"/>
        </a:p>
      </dgm:t>
    </dgm:pt>
    <dgm:pt modelId="{DC23A167-C02C-4B30-ACD1-09B9B88932A7}" type="sibTrans" cxnId="{819ADD17-DCD1-4CFE-AEBE-A6CFF0744559}">
      <dgm:prSet/>
      <dgm:spPr/>
      <dgm:t>
        <a:bodyPr/>
        <a:lstStyle/>
        <a:p>
          <a:endParaRPr lang="en-US"/>
        </a:p>
      </dgm:t>
    </dgm:pt>
    <dgm:pt modelId="{7F643ED3-C0C5-4DFB-B665-5627F175D3EA}">
      <dgm:prSet/>
      <dgm:spPr/>
      <dgm:t>
        <a:bodyPr/>
        <a:lstStyle/>
        <a:p>
          <a:r>
            <a:rPr lang="en-US" b="1">
              <a:latin typeface="Constantia" panose="02030602050306030303" pitchFamily="18" charset="0"/>
            </a:rPr>
            <a:t>Support Vector Machine (SVM)</a:t>
          </a:r>
          <a:r>
            <a:rPr lang="en-US">
              <a:latin typeface="Constantia" panose="02030602050306030303" pitchFamily="18" charset="0"/>
            </a:rPr>
            <a:t>: A model that finds the optimal boundary or hyperplane that separates different classes in a dataset, aiming to maximize the margin between them.</a:t>
          </a:r>
        </a:p>
      </dgm:t>
    </dgm:pt>
    <dgm:pt modelId="{DAD2418C-F986-4595-AFC5-4F622A440AEE}" type="parTrans" cxnId="{95E63C45-FDE6-4799-B036-A3B67F162C09}">
      <dgm:prSet/>
      <dgm:spPr/>
      <dgm:t>
        <a:bodyPr/>
        <a:lstStyle/>
        <a:p>
          <a:endParaRPr lang="en-US"/>
        </a:p>
      </dgm:t>
    </dgm:pt>
    <dgm:pt modelId="{8E1214C0-017E-4D0B-AE2B-D4BBC24DD7A3}" type="sibTrans" cxnId="{95E63C45-FDE6-4799-B036-A3B67F162C09}">
      <dgm:prSet/>
      <dgm:spPr/>
      <dgm:t>
        <a:bodyPr/>
        <a:lstStyle/>
        <a:p>
          <a:endParaRPr lang="en-US"/>
        </a:p>
      </dgm:t>
    </dgm:pt>
    <dgm:pt modelId="{C2E9738D-EDB4-455A-B298-C112D46CD92C}">
      <dgm:prSet/>
      <dgm:spPr/>
      <dgm:t>
        <a:bodyPr/>
        <a:lstStyle/>
        <a:p>
          <a:r>
            <a:rPr lang="en-US" b="1">
              <a:latin typeface="Constantia" panose="02030602050306030303" pitchFamily="18" charset="0"/>
            </a:rPr>
            <a:t>XGBoost</a:t>
          </a:r>
          <a:r>
            <a:rPr lang="en-US">
              <a:latin typeface="Constantia" panose="02030602050306030303" pitchFamily="18" charset="0"/>
            </a:rPr>
            <a:t>: An ensemble model that uses gradient boosting, iteratively adding decision trees to correct errors from previous iterations and improve overall accuracy.</a:t>
          </a:r>
        </a:p>
      </dgm:t>
    </dgm:pt>
    <dgm:pt modelId="{B4FA8536-8177-41FB-AC6A-6899A505C8FC}" type="parTrans" cxnId="{51C28FDF-8B32-499F-AC85-90857B29BAE6}">
      <dgm:prSet/>
      <dgm:spPr/>
      <dgm:t>
        <a:bodyPr/>
        <a:lstStyle/>
        <a:p>
          <a:endParaRPr lang="en-US"/>
        </a:p>
      </dgm:t>
    </dgm:pt>
    <dgm:pt modelId="{94850BCA-F2B9-485D-A163-203B4A3FDD7A}" type="sibTrans" cxnId="{51C28FDF-8B32-499F-AC85-90857B29BAE6}">
      <dgm:prSet/>
      <dgm:spPr/>
      <dgm:t>
        <a:bodyPr/>
        <a:lstStyle/>
        <a:p>
          <a:endParaRPr lang="en-US"/>
        </a:p>
      </dgm:t>
    </dgm:pt>
    <dgm:pt modelId="{E4B19309-F677-4013-8E3C-69E5A35D94F4}">
      <dgm:prSet/>
      <dgm:spPr/>
      <dgm:t>
        <a:bodyPr/>
        <a:lstStyle/>
        <a:p>
          <a:r>
            <a:rPr lang="en-US" b="1">
              <a:latin typeface="Constantia" panose="02030602050306030303" pitchFamily="18" charset="0"/>
            </a:rPr>
            <a:t>Time Series Forecasting</a:t>
          </a:r>
          <a:r>
            <a:rPr lang="en-US">
              <a:latin typeface="Constantia" panose="02030602050306030303" pitchFamily="18" charset="0"/>
            </a:rPr>
            <a:t>: A method used to predict future values based on historical data, typically incorporating trends, seasonality, and autoregressive patterns to make forecasts.</a:t>
          </a:r>
        </a:p>
      </dgm:t>
    </dgm:pt>
    <dgm:pt modelId="{E37C2FFF-5539-4B66-BF58-583C28417366}" type="parTrans" cxnId="{A3C75804-154D-48C6-BD07-14744F5F0024}">
      <dgm:prSet/>
      <dgm:spPr/>
      <dgm:t>
        <a:bodyPr/>
        <a:lstStyle/>
        <a:p>
          <a:endParaRPr lang="en-US"/>
        </a:p>
      </dgm:t>
    </dgm:pt>
    <dgm:pt modelId="{A8B0E7AF-04CC-491C-BC23-C166BB05986A}" type="sibTrans" cxnId="{A3C75804-154D-48C6-BD07-14744F5F0024}">
      <dgm:prSet/>
      <dgm:spPr/>
      <dgm:t>
        <a:bodyPr/>
        <a:lstStyle/>
        <a:p>
          <a:endParaRPr lang="en-US"/>
        </a:p>
      </dgm:t>
    </dgm:pt>
    <dgm:pt modelId="{2D4B03F0-50DA-49B8-862A-FD5354FEE365}" type="pres">
      <dgm:prSet presAssocID="{EDC1944A-7E57-4CB3-A8E2-CA9C2E38396C}" presName="root" presStyleCnt="0">
        <dgm:presLayoutVars>
          <dgm:dir/>
          <dgm:resizeHandles val="exact"/>
        </dgm:presLayoutVars>
      </dgm:prSet>
      <dgm:spPr/>
    </dgm:pt>
    <dgm:pt modelId="{282A20FA-08C7-4F1E-B5BA-7031F97AEBA9}" type="pres">
      <dgm:prSet presAssocID="{EDC1944A-7E57-4CB3-A8E2-CA9C2E38396C}" presName="container" presStyleCnt="0">
        <dgm:presLayoutVars>
          <dgm:dir/>
          <dgm:resizeHandles val="exact"/>
        </dgm:presLayoutVars>
      </dgm:prSet>
      <dgm:spPr/>
    </dgm:pt>
    <dgm:pt modelId="{208418DF-5B4F-4AD4-BA3E-57639C2ABA6E}" type="pres">
      <dgm:prSet presAssocID="{CD1FA3BB-DF66-4E37-81DC-0EB134525B34}" presName="compNode" presStyleCnt="0"/>
      <dgm:spPr/>
    </dgm:pt>
    <dgm:pt modelId="{D1C37BA8-BD0C-4E77-A005-85AFEA0E5134}" type="pres">
      <dgm:prSet presAssocID="{CD1FA3BB-DF66-4E37-81DC-0EB134525B34}" presName="iconBgRect" presStyleLbl="bgShp" presStyleIdx="0" presStyleCnt="6"/>
      <dgm:spPr/>
    </dgm:pt>
    <dgm:pt modelId="{98184E82-3F1D-49A5-9AB2-D2F3526F34F8}" type="pres">
      <dgm:prSet presAssocID="{CD1FA3BB-DF66-4E37-81DC-0EB134525B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26848057-1571-4233-82C1-5CFD9FD68FBF}" type="pres">
      <dgm:prSet presAssocID="{CD1FA3BB-DF66-4E37-81DC-0EB134525B34}" presName="spaceRect" presStyleCnt="0"/>
      <dgm:spPr/>
    </dgm:pt>
    <dgm:pt modelId="{06790007-1774-4EF5-B3D8-D40DBDA82F07}" type="pres">
      <dgm:prSet presAssocID="{CD1FA3BB-DF66-4E37-81DC-0EB134525B34}" presName="textRect" presStyleLbl="revTx" presStyleIdx="0" presStyleCnt="6">
        <dgm:presLayoutVars>
          <dgm:chMax val="1"/>
          <dgm:chPref val="1"/>
        </dgm:presLayoutVars>
      </dgm:prSet>
      <dgm:spPr/>
    </dgm:pt>
    <dgm:pt modelId="{35018481-B9D9-4E14-9C20-FADF226D0A6A}" type="pres">
      <dgm:prSet presAssocID="{D8F30C40-8432-4F15-A637-749849F70763}" presName="sibTrans" presStyleLbl="sibTrans2D1" presStyleIdx="0" presStyleCnt="0"/>
      <dgm:spPr/>
    </dgm:pt>
    <dgm:pt modelId="{0E748D8D-C8F0-4916-993A-DD107A214C2B}" type="pres">
      <dgm:prSet presAssocID="{E1405737-8D65-48F2-B2EA-2805834C9183}" presName="compNode" presStyleCnt="0"/>
      <dgm:spPr/>
    </dgm:pt>
    <dgm:pt modelId="{C9D59CE6-679C-4077-B586-E56EF3EDD381}" type="pres">
      <dgm:prSet presAssocID="{E1405737-8D65-48F2-B2EA-2805834C9183}" presName="iconBgRect" presStyleLbl="bgShp" presStyleIdx="1" presStyleCnt="6"/>
      <dgm:spPr/>
    </dgm:pt>
    <dgm:pt modelId="{D22D86D4-7659-4DCA-96B4-98277F31F040}" type="pres">
      <dgm:prSet presAssocID="{E1405737-8D65-48F2-B2EA-2805834C918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48054798-41F8-40E6-86C2-ECFCE3459757}" type="pres">
      <dgm:prSet presAssocID="{E1405737-8D65-48F2-B2EA-2805834C9183}" presName="spaceRect" presStyleCnt="0"/>
      <dgm:spPr/>
    </dgm:pt>
    <dgm:pt modelId="{F2172332-DBDE-4F05-A2A6-A3BE56DCA19D}" type="pres">
      <dgm:prSet presAssocID="{E1405737-8D65-48F2-B2EA-2805834C9183}" presName="textRect" presStyleLbl="revTx" presStyleIdx="1" presStyleCnt="6">
        <dgm:presLayoutVars>
          <dgm:chMax val="1"/>
          <dgm:chPref val="1"/>
        </dgm:presLayoutVars>
      </dgm:prSet>
      <dgm:spPr/>
    </dgm:pt>
    <dgm:pt modelId="{26DD94BD-9513-49A0-8B93-BAD0E1D71617}" type="pres">
      <dgm:prSet presAssocID="{872A7308-88FF-42D3-8745-521108DC6CDD}" presName="sibTrans" presStyleLbl="sibTrans2D1" presStyleIdx="0" presStyleCnt="0"/>
      <dgm:spPr/>
    </dgm:pt>
    <dgm:pt modelId="{D57A2D6A-C78C-4DD2-9887-BB6B67AE0897}" type="pres">
      <dgm:prSet presAssocID="{8763CA0A-87C3-4287-92ED-8420BF089935}" presName="compNode" presStyleCnt="0"/>
      <dgm:spPr/>
    </dgm:pt>
    <dgm:pt modelId="{3ACA0369-C130-44B9-AE9E-685419083B21}" type="pres">
      <dgm:prSet presAssocID="{8763CA0A-87C3-4287-92ED-8420BF089935}" presName="iconBgRect" presStyleLbl="bgShp" presStyleIdx="2" presStyleCnt="6"/>
      <dgm:spPr/>
    </dgm:pt>
    <dgm:pt modelId="{312A12A0-F708-4D02-88CB-E01B6597E45E}" type="pres">
      <dgm:prSet presAssocID="{8763CA0A-87C3-4287-92ED-8420BF08993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F4F4A219-9300-48A8-A550-22ACB52CBA59}" type="pres">
      <dgm:prSet presAssocID="{8763CA0A-87C3-4287-92ED-8420BF089935}" presName="spaceRect" presStyleCnt="0"/>
      <dgm:spPr/>
    </dgm:pt>
    <dgm:pt modelId="{74E44332-2994-446A-882B-8AE161E21B4D}" type="pres">
      <dgm:prSet presAssocID="{8763CA0A-87C3-4287-92ED-8420BF089935}" presName="textRect" presStyleLbl="revTx" presStyleIdx="2" presStyleCnt="6">
        <dgm:presLayoutVars>
          <dgm:chMax val="1"/>
          <dgm:chPref val="1"/>
        </dgm:presLayoutVars>
      </dgm:prSet>
      <dgm:spPr/>
    </dgm:pt>
    <dgm:pt modelId="{80794DBF-9847-4CDF-9BA3-3FCC708621B6}" type="pres">
      <dgm:prSet presAssocID="{DC23A167-C02C-4B30-ACD1-09B9B88932A7}" presName="sibTrans" presStyleLbl="sibTrans2D1" presStyleIdx="0" presStyleCnt="0"/>
      <dgm:spPr/>
    </dgm:pt>
    <dgm:pt modelId="{EA67668E-B429-4CA5-99E5-D5EC11D309B5}" type="pres">
      <dgm:prSet presAssocID="{7F643ED3-C0C5-4DFB-B665-5627F175D3EA}" presName="compNode" presStyleCnt="0"/>
      <dgm:spPr/>
    </dgm:pt>
    <dgm:pt modelId="{DDF8F5BF-2AA2-45DB-B365-DB538918B058}" type="pres">
      <dgm:prSet presAssocID="{7F643ED3-C0C5-4DFB-B665-5627F175D3EA}" presName="iconBgRect" presStyleLbl="bgShp" presStyleIdx="3" presStyleCnt="6"/>
      <dgm:spPr/>
    </dgm:pt>
    <dgm:pt modelId="{FB6B7AC1-E4B2-4F7F-A202-CCAFF03CABDD}" type="pres">
      <dgm:prSet presAssocID="{7F643ED3-C0C5-4DFB-B665-5627F175D3E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FBB0E3E0-FC37-4AAF-AF51-3E24BEC336F1}" type="pres">
      <dgm:prSet presAssocID="{7F643ED3-C0C5-4DFB-B665-5627F175D3EA}" presName="spaceRect" presStyleCnt="0"/>
      <dgm:spPr/>
    </dgm:pt>
    <dgm:pt modelId="{436F7690-6153-4FCD-AC0D-EC50670E3821}" type="pres">
      <dgm:prSet presAssocID="{7F643ED3-C0C5-4DFB-B665-5627F175D3EA}" presName="textRect" presStyleLbl="revTx" presStyleIdx="3" presStyleCnt="6">
        <dgm:presLayoutVars>
          <dgm:chMax val="1"/>
          <dgm:chPref val="1"/>
        </dgm:presLayoutVars>
      </dgm:prSet>
      <dgm:spPr/>
    </dgm:pt>
    <dgm:pt modelId="{0D78F675-7B1E-4946-B8A3-01B0B842CED6}" type="pres">
      <dgm:prSet presAssocID="{8E1214C0-017E-4D0B-AE2B-D4BBC24DD7A3}" presName="sibTrans" presStyleLbl="sibTrans2D1" presStyleIdx="0" presStyleCnt="0"/>
      <dgm:spPr/>
    </dgm:pt>
    <dgm:pt modelId="{AAFC6EE6-F5FD-4E6D-8CE2-C6F55209A2F6}" type="pres">
      <dgm:prSet presAssocID="{C2E9738D-EDB4-455A-B298-C112D46CD92C}" presName="compNode" presStyleCnt="0"/>
      <dgm:spPr/>
    </dgm:pt>
    <dgm:pt modelId="{0D7C56EB-F7B8-41B4-BDC6-5BAC1A284DCF}" type="pres">
      <dgm:prSet presAssocID="{C2E9738D-EDB4-455A-B298-C112D46CD92C}" presName="iconBgRect" presStyleLbl="bgShp" presStyleIdx="4" presStyleCnt="6"/>
      <dgm:spPr/>
    </dgm:pt>
    <dgm:pt modelId="{07777A23-804D-4D11-8360-53AD80693EA5}" type="pres">
      <dgm:prSet presAssocID="{C2E9738D-EDB4-455A-B298-C112D46CD92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5A4D796F-CAC8-4CE4-AFDF-474FBA06A797}" type="pres">
      <dgm:prSet presAssocID="{C2E9738D-EDB4-455A-B298-C112D46CD92C}" presName="spaceRect" presStyleCnt="0"/>
      <dgm:spPr/>
    </dgm:pt>
    <dgm:pt modelId="{07A4DB13-810F-42A3-8CC2-82DE44CE0304}" type="pres">
      <dgm:prSet presAssocID="{C2E9738D-EDB4-455A-B298-C112D46CD92C}" presName="textRect" presStyleLbl="revTx" presStyleIdx="4" presStyleCnt="6">
        <dgm:presLayoutVars>
          <dgm:chMax val="1"/>
          <dgm:chPref val="1"/>
        </dgm:presLayoutVars>
      </dgm:prSet>
      <dgm:spPr/>
    </dgm:pt>
    <dgm:pt modelId="{5BFA73DF-B8CE-4798-AF15-E1CE663D966E}" type="pres">
      <dgm:prSet presAssocID="{94850BCA-F2B9-485D-A163-203B4A3FDD7A}" presName="sibTrans" presStyleLbl="sibTrans2D1" presStyleIdx="0" presStyleCnt="0"/>
      <dgm:spPr/>
    </dgm:pt>
    <dgm:pt modelId="{0230B75C-4F47-455E-9280-FC3D9A33D75E}" type="pres">
      <dgm:prSet presAssocID="{E4B19309-F677-4013-8E3C-69E5A35D94F4}" presName="compNode" presStyleCnt="0"/>
      <dgm:spPr/>
    </dgm:pt>
    <dgm:pt modelId="{1D95AA89-F056-4850-BC6D-37FFE6C86D36}" type="pres">
      <dgm:prSet presAssocID="{E4B19309-F677-4013-8E3C-69E5A35D94F4}" presName="iconBgRect" presStyleLbl="bgShp" presStyleIdx="5" presStyleCnt="6"/>
      <dgm:spPr/>
    </dgm:pt>
    <dgm:pt modelId="{83C0416F-92A3-4F56-A774-F406A88DD1E1}" type="pres">
      <dgm:prSet presAssocID="{E4B19309-F677-4013-8E3C-69E5A35D94F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7361E9B8-E1FB-41DB-8512-C3302DF7685A}" type="pres">
      <dgm:prSet presAssocID="{E4B19309-F677-4013-8E3C-69E5A35D94F4}" presName="spaceRect" presStyleCnt="0"/>
      <dgm:spPr/>
    </dgm:pt>
    <dgm:pt modelId="{FC8B8E2F-ED44-486B-81C9-F5F092806F82}" type="pres">
      <dgm:prSet presAssocID="{E4B19309-F677-4013-8E3C-69E5A35D94F4}" presName="textRect" presStyleLbl="revTx" presStyleIdx="5" presStyleCnt="6">
        <dgm:presLayoutVars>
          <dgm:chMax val="1"/>
          <dgm:chPref val="1"/>
        </dgm:presLayoutVars>
      </dgm:prSet>
      <dgm:spPr/>
    </dgm:pt>
  </dgm:ptLst>
  <dgm:cxnLst>
    <dgm:cxn modelId="{A3C75804-154D-48C6-BD07-14744F5F0024}" srcId="{EDC1944A-7E57-4CB3-A8E2-CA9C2E38396C}" destId="{E4B19309-F677-4013-8E3C-69E5A35D94F4}" srcOrd="5" destOrd="0" parTransId="{E37C2FFF-5539-4B66-BF58-583C28417366}" sibTransId="{A8B0E7AF-04CC-491C-BC23-C166BB05986A}"/>
    <dgm:cxn modelId="{00876A0B-4B66-DC44-95DD-E9AF84C28735}" type="presOf" srcId="{8E1214C0-017E-4D0B-AE2B-D4BBC24DD7A3}" destId="{0D78F675-7B1E-4946-B8A3-01B0B842CED6}" srcOrd="0" destOrd="0" presId="urn:microsoft.com/office/officeart/2018/2/layout/IconCircleList"/>
    <dgm:cxn modelId="{B26A900E-D839-EB46-81E6-6305DB2C1EBC}" type="presOf" srcId="{E4B19309-F677-4013-8E3C-69E5A35D94F4}" destId="{FC8B8E2F-ED44-486B-81C9-F5F092806F82}" srcOrd="0" destOrd="0" presId="urn:microsoft.com/office/officeart/2018/2/layout/IconCircleList"/>
    <dgm:cxn modelId="{CF4E7713-11CE-4FC8-B1AB-06745C91D2AE}" srcId="{EDC1944A-7E57-4CB3-A8E2-CA9C2E38396C}" destId="{CD1FA3BB-DF66-4E37-81DC-0EB134525B34}" srcOrd="0" destOrd="0" parTransId="{1125E602-B47B-48B6-A441-F535A5EB1F65}" sibTransId="{D8F30C40-8432-4F15-A637-749849F70763}"/>
    <dgm:cxn modelId="{819ADD17-DCD1-4CFE-AEBE-A6CFF0744559}" srcId="{EDC1944A-7E57-4CB3-A8E2-CA9C2E38396C}" destId="{8763CA0A-87C3-4287-92ED-8420BF089935}" srcOrd="2" destOrd="0" parTransId="{ED3911B7-B5F9-420D-9124-2857B70A46DC}" sibTransId="{DC23A167-C02C-4B30-ACD1-09B9B88932A7}"/>
    <dgm:cxn modelId="{0E5BC03A-D0CF-EC43-8AAA-9BE4F8E95AF4}" type="presOf" srcId="{94850BCA-F2B9-485D-A163-203B4A3FDD7A}" destId="{5BFA73DF-B8CE-4798-AF15-E1CE663D966E}" srcOrd="0" destOrd="0" presId="urn:microsoft.com/office/officeart/2018/2/layout/IconCircleList"/>
    <dgm:cxn modelId="{95E63C45-FDE6-4799-B036-A3B67F162C09}" srcId="{EDC1944A-7E57-4CB3-A8E2-CA9C2E38396C}" destId="{7F643ED3-C0C5-4DFB-B665-5627F175D3EA}" srcOrd="3" destOrd="0" parTransId="{DAD2418C-F986-4595-AFC5-4F622A440AEE}" sibTransId="{8E1214C0-017E-4D0B-AE2B-D4BBC24DD7A3}"/>
    <dgm:cxn modelId="{A7B9B851-0A4F-9348-BA70-929E56CFACC8}" type="presOf" srcId="{D8F30C40-8432-4F15-A637-749849F70763}" destId="{35018481-B9D9-4E14-9C20-FADF226D0A6A}" srcOrd="0" destOrd="0" presId="urn:microsoft.com/office/officeart/2018/2/layout/IconCircleList"/>
    <dgm:cxn modelId="{7FC0CC5D-B966-7E44-AF94-4F63673191EB}" type="presOf" srcId="{C2E9738D-EDB4-455A-B298-C112D46CD92C}" destId="{07A4DB13-810F-42A3-8CC2-82DE44CE0304}" srcOrd="0" destOrd="0" presId="urn:microsoft.com/office/officeart/2018/2/layout/IconCircleList"/>
    <dgm:cxn modelId="{1211325E-8C41-8043-9206-2903AFA2D527}" type="presOf" srcId="{8763CA0A-87C3-4287-92ED-8420BF089935}" destId="{74E44332-2994-446A-882B-8AE161E21B4D}" srcOrd="0" destOrd="0" presId="urn:microsoft.com/office/officeart/2018/2/layout/IconCircleList"/>
    <dgm:cxn modelId="{A5908F5E-49DD-F046-B8B9-0FC358ACCC12}" type="presOf" srcId="{EDC1944A-7E57-4CB3-A8E2-CA9C2E38396C}" destId="{2D4B03F0-50DA-49B8-862A-FD5354FEE365}" srcOrd="0" destOrd="0" presId="urn:microsoft.com/office/officeart/2018/2/layout/IconCircleList"/>
    <dgm:cxn modelId="{2F61CF88-BD9A-F34A-BFBD-1A4CE9659261}" type="presOf" srcId="{872A7308-88FF-42D3-8745-521108DC6CDD}" destId="{26DD94BD-9513-49A0-8B93-BAD0E1D71617}" srcOrd="0" destOrd="0" presId="urn:microsoft.com/office/officeart/2018/2/layout/IconCircleList"/>
    <dgm:cxn modelId="{F776F393-9CE0-6C4C-B5CD-48593D60D158}" type="presOf" srcId="{CD1FA3BB-DF66-4E37-81DC-0EB134525B34}" destId="{06790007-1774-4EF5-B3D8-D40DBDA82F07}" srcOrd="0" destOrd="0" presId="urn:microsoft.com/office/officeart/2018/2/layout/IconCircleList"/>
    <dgm:cxn modelId="{36BCA898-14D9-1F47-8522-F43AC6A3ED6D}" type="presOf" srcId="{DC23A167-C02C-4B30-ACD1-09B9B88932A7}" destId="{80794DBF-9847-4CDF-9BA3-3FCC708621B6}" srcOrd="0" destOrd="0" presId="urn:microsoft.com/office/officeart/2018/2/layout/IconCircleList"/>
    <dgm:cxn modelId="{895D149D-6C82-47E4-8595-710C24B74D16}" srcId="{EDC1944A-7E57-4CB3-A8E2-CA9C2E38396C}" destId="{E1405737-8D65-48F2-B2EA-2805834C9183}" srcOrd="1" destOrd="0" parTransId="{376C5F7D-5973-4252-9BEA-559C46CD03A4}" sibTransId="{872A7308-88FF-42D3-8745-521108DC6CDD}"/>
    <dgm:cxn modelId="{D8AECBAA-DC81-C546-87A2-4B436675C9D4}" type="presOf" srcId="{7F643ED3-C0C5-4DFB-B665-5627F175D3EA}" destId="{436F7690-6153-4FCD-AC0D-EC50670E3821}" srcOrd="0" destOrd="0" presId="urn:microsoft.com/office/officeart/2018/2/layout/IconCircleList"/>
    <dgm:cxn modelId="{3869BEC0-CD68-FE4D-B4C5-C6327F9C5068}" type="presOf" srcId="{E1405737-8D65-48F2-B2EA-2805834C9183}" destId="{F2172332-DBDE-4F05-A2A6-A3BE56DCA19D}" srcOrd="0" destOrd="0" presId="urn:microsoft.com/office/officeart/2018/2/layout/IconCircleList"/>
    <dgm:cxn modelId="{51C28FDF-8B32-499F-AC85-90857B29BAE6}" srcId="{EDC1944A-7E57-4CB3-A8E2-CA9C2E38396C}" destId="{C2E9738D-EDB4-455A-B298-C112D46CD92C}" srcOrd="4" destOrd="0" parTransId="{B4FA8536-8177-41FB-AC6A-6899A505C8FC}" sibTransId="{94850BCA-F2B9-485D-A163-203B4A3FDD7A}"/>
    <dgm:cxn modelId="{50FC4B54-0BE2-364F-BC93-D9806371CC31}" type="presParOf" srcId="{2D4B03F0-50DA-49B8-862A-FD5354FEE365}" destId="{282A20FA-08C7-4F1E-B5BA-7031F97AEBA9}" srcOrd="0" destOrd="0" presId="urn:microsoft.com/office/officeart/2018/2/layout/IconCircleList"/>
    <dgm:cxn modelId="{C16D7EAC-FB5C-D343-9155-36B3077E07F1}" type="presParOf" srcId="{282A20FA-08C7-4F1E-B5BA-7031F97AEBA9}" destId="{208418DF-5B4F-4AD4-BA3E-57639C2ABA6E}" srcOrd="0" destOrd="0" presId="urn:microsoft.com/office/officeart/2018/2/layout/IconCircleList"/>
    <dgm:cxn modelId="{6810DC07-3235-E44E-9A12-3D51FD46625A}" type="presParOf" srcId="{208418DF-5B4F-4AD4-BA3E-57639C2ABA6E}" destId="{D1C37BA8-BD0C-4E77-A005-85AFEA0E5134}" srcOrd="0" destOrd="0" presId="urn:microsoft.com/office/officeart/2018/2/layout/IconCircleList"/>
    <dgm:cxn modelId="{D9786574-B249-104D-9632-72750826E428}" type="presParOf" srcId="{208418DF-5B4F-4AD4-BA3E-57639C2ABA6E}" destId="{98184E82-3F1D-49A5-9AB2-D2F3526F34F8}" srcOrd="1" destOrd="0" presId="urn:microsoft.com/office/officeart/2018/2/layout/IconCircleList"/>
    <dgm:cxn modelId="{4103977E-5A2F-4447-B2C6-3757D3357CA4}" type="presParOf" srcId="{208418DF-5B4F-4AD4-BA3E-57639C2ABA6E}" destId="{26848057-1571-4233-82C1-5CFD9FD68FBF}" srcOrd="2" destOrd="0" presId="urn:microsoft.com/office/officeart/2018/2/layout/IconCircleList"/>
    <dgm:cxn modelId="{35CD648C-F4B7-8F44-A977-4180F17BAB9E}" type="presParOf" srcId="{208418DF-5B4F-4AD4-BA3E-57639C2ABA6E}" destId="{06790007-1774-4EF5-B3D8-D40DBDA82F07}" srcOrd="3" destOrd="0" presId="urn:microsoft.com/office/officeart/2018/2/layout/IconCircleList"/>
    <dgm:cxn modelId="{23D76CFF-934C-1440-B489-8B3400CA3A13}" type="presParOf" srcId="{282A20FA-08C7-4F1E-B5BA-7031F97AEBA9}" destId="{35018481-B9D9-4E14-9C20-FADF226D0A6A}" srcOrd="1" destOrd="0" presId="urn:microsoft.com/office/officeart/2018/2/layout/IconCircleList"/>
    <dgm:cxn modelId="{B56EB2A8-5EB5-A44E-B12D-DCEBA4F0935B}" type="presParOf" srcId="{282A20FA-08C7-4F1E-B5BA-7031F97AEBA9}" destId="{0E748D8D-C8F0-4916-993A-DD107A214C2B}" srcOrd="2" destOrd="0" presId="urn:microsoft.com/office/officeart/2018/2/layout/IconCircleList"/>
    <dgm:cxn modelId="{44E6FCB6-EBA8-DB41-B01B-DBC5B26AF224}" type="presParOf" srcId="{0E748D8D-C8F0-4916-993A-DD107A214C2B}" destId="{C9D59CE6-679C-4077-B586-E56EF3EDD381}" srcOrd="0" destOrd="0" presId="urn:microsoft.com/office/officeart/2018/2/layout/IconCircleList"/>
    <dgm:cxn modelId="{B276E2DA-27A1-BC48-BD77-846E4F6FBD53}" type="presParOf" srcId="{0E748D8D-C8F0-4916-993A-DD107A214C2B}" destId="{D22D86D4-7659-4DCA-96B4-98277F31F040}" srcOrd="1" destOrd="0" presId="urn:microsoft.com/office/officeart/2018/2/layout/IconCircleList"/>
    <dgm:cxn modelId="{C49D85BB-C6AE-F54C-B104-DA67F77D639A}" type="presParOf" srcId="{0E748D8D-C8F0-4916-993A-DD107A214C2B}" destId="{48054798-41F8-40E6-86C2-ECFCE3459757}" srcOrd="2" destOrd="0" presId="urn:microsoft.com/office/officeart/2018/2/layout/IconCircleList"/>
    <dgm:cxn modelId="{2E0C9FB3-2E95-4244-881C-C33134C74D9D}" type="presParOf" srcId="{0E748D8D-C8F0-4916-993A-DD107A214C2B}" destId="{F2172332-DBDE-4F05-A2A6-A3BE56DCA19D}" srcOrd="3" destOrd="0" presId="urn:microsoft.com/office/officeart/2018/2/layout/IconCircleList"/>
    <dgm:cxn modelId="{0F68952D-4743-2940-83A3-1F8C2CBEEB51}" type="presParOf" srcId="{282A20FA-08C7-4F1E-B5BA-7031F97AEBA9}" destId="{26DD94BD-9513-49A0-8B93-BAD0E1D71617}" srcOrd="3" destOrd="0" presId="urn:microsoft.com/office/officeart/2018/2/layout/IconCircleList"/>
    <dgm:cxn modelId="{1EC8844D-918F-5F46-9DC3-9D83B1EB13B7}" type="presParOf" srcId="{282A20FA-08C7-4F1E-B5BA-7031F97AEBA9}" destId="{D57A2D6A-C78C-4DD2-9887-BB6B67AE0897}" srcOrd="4" destOrd="0" presId="urn:microsoft.com/office/officeart/2018/2/layout/IconCircleList"/>
    <dgm:cxn modelId="{BDAF182C-2240-B744-B0BC-638F277260AC}" type="presParOf" srcId="{D57A2D6A-C78C-4DD2-9887-BB6B67AE0897}" destId="{3ACA0369-C130-44B9-AE9E-685419083B21}" srcOrd="0" destOrd="0" presId="urn:microsoft.com/office/officeart/2018/2/layout/IconCircleList"/>
    <dgm:cxn modelId="{4FEE8504-D687-2F48-AAA6-1117A28EC1E4}" type="presParOf" srcId="{D57A2D6A-C78C-4DD2-9887-BB6B67AE0897}" destId="{312A12A0-F708-4D02-88CB-E01B6597E45E}" srcOrd="1" destOrd="0" presId="urn:microsoft.com/office/officeart/2018/2/layout/IconCircleList"/>
    <dgm:cxn modelId="{46EEBF5C-CF58-5B4B-9FCC-74DE47D358C3}" type="presParOf" srcId="{D57A2D6A-C78C-4DD2-9887-BB6B67AE0897}" destId="{F4F4A219-9300-48A8-A550-22ACB52CBA59}" srcOrd="2" destOrd="0" presId="urn:microsoft.com/office/officeart/2018/2/layout/IconCircleList"/>
    <dgm:cxn modelId="{E88EAD81-F582-934A-B0A6-FB4436ACB078}" type="presParOf" srcId="{D57A2D6A-C78C-4DD2-9887-BB6B67AE0897}" destId="{74E44332-2994-446A-882B-8AE161E21B4D}" srcOrd="3" destOrd="0" presId="urn:microsoft.com/office/officeart/2018/2/layout/IconCircleList"/>
    <dgm:cxn modelId="{3D350EEB-1A3D-694D-96F9-C82E95B0316A}" type="presParOf" srcId="{282A20FA-08C7-4F1E-B5BA-7031F97AEBA9}" destId="{80794DBF-9847-4CDF-9BA3-3FCC708621B6}" srcOrd="5" destOrd="0" presId="urn:microsoft.com/office/officeart/2018/2/layout/IconCircleList"/>
    <dgm:cxn modelId="{C5F2ECB0-4688-E541-B494-0C1161735012}" type="presParOf" srcId="{282A20FA-08C7-4F1E-B5BA-7031F97AEBA9}" destId="{EA67668E-B429-4CA5-99E5-D5EC11D309B5}" srcOrd="6" destOrd="0" presId="urn:microsoft.com/office/officeart/2018/2/layout/IconCircleList"/>
    <dgm:cxn modelId="{B14B5362-8D68-BF48-9F89-7844ACFF6864}" type="presParOf" srcId="{EA67668E-B429-4CA5-99E5-D5EC11D309B5}" destId="{DDF8F5BF-2AA2-45DB-B365-DB538918B058}" srcOrd="0" destOrd="0" presId="urn:microsoft.com/office/officeart/2018/2/layout/IconCircleList"/>
    <dgm:cxn modelId="{F086A711-F29F-AC46-90CF-6F8C33021CC6}" type="presParOf" srcId="{EA67668E-B429-4CA5-99E5-D5EC11D309B5}" destId="{FB6B7AC1-E4B2-4F7F-A202-CCAFF03CABDD}" srcOrd="1" destOrd="0" presId="urn:microsoft.com/office/officeart/2018/2/layout/IconCircleList"/>
    <dgm:cxn modelId="{5EB3EB5A-6D9C-1449-A9A9-91D3D27CC6F9}" type="presParOf" srcId="{EA67668E-B429-4CA5-99E5-D5EC11D309B5}" destId="{FBB0E3E0-FC37-4AAF-AF51-3E24BEC336F1}" srcOrd="2" destOrd="0" presId="urn:microsoft.com/office/officeart/2018/2/layout/IconCircleList"/>
    <dgm:cxn modelId="{7918569B-A8DA-6E43-A285-E9B88DF99E25}" type="presParOf" srcId="{EA67668E-B429-4CA5-99E5-D5EC11D309B5}" destId="{436F7690-6153-4FCD-AC0D-EC50670E3821}" srcOrd="3" destOrd="0" presId="urn:microsoft.com/office/officeart/2018/2/layout/IconCircleList"/>
    <dgm:cxn modelId="{5C820A37-63F9-964C-8D8E-A746D4AB87C7}" type="presParOf" srcId="{282A20FA-08C7-4F1E-B5BA-7031F97AEBA9}" destId="{0D78F675-7B1E-4946-B8A3-01B0B842CED6}" srcOrd="7" destOrd="0" presId="urn:microsoft.com/office/officeart/2018/2/layout/IconCircleList"/>
    <dgm:cxn modelId="{B4DFF716-70A0-DB44-83EE-2CCB06FF9CC5}" type="presParOf" srcId="{282A20FA-08C7-4F1E-B5BA-7031F97AEBA9}" destId="{AAFC6EE6-F5FD-4E6D-8CE2-C6F55209A2F6}" srcOrd="8" destOrd="0" presId="urn:microsoft.com/office/officeart/2018/2/layout/IconCircleList"/>
    <dgm:cxn modelId="{A6D51EBC-2BC7-9546-A3E4-95603940CA09}" type="presParOf" srcId="{AAFC6EE6-F5FD-4E6D-8CE2-C6F55209A2F6}" destId="{0D7C56EB-F7B8-41B4-BDC6-5BAC1A284DCF}" srcOrd="0" destOrd="0" presId="urn:microsoft.com/office/officeart/2018/2/layout/IconCircleList"/>
    <dgm:cxn modelId="{A5615704-F63A-8941-95B6-A43CB645DF04}" type="presParOf" srcId="{AAFC6EE6-F5FD-4E6D-8CE2-C6F55209A2F6}" destId="{07777A23-804D-4D11-8360-53AD80693EA5}" srcOrd="1" destOrd="0" presId="urn:microsoft.com/office/officeart/2018/2/layout/IconCircleList"/>
    <dgm:cxn modelId="{13059AB4-F765-F548-B56B-D6D2A6D8E895}" type="presParOf" srcId="{AAFC6EE6-F5FD-4E6D-8CE2-C6F55209A2F6}" destId="{5A4D796F-CAC8-4CE4-AFDF-474FBA06A797}" srcOrd="2" destOrd="0" presId="urn:microsoft.com/office/officeart/2018/2/layout/IconCircleList"/>
    <dgm:cxn modelId="{FB933961-7463-1E43-A018-557F02F19ED8}" type="presParOf" srcId="{AAFC6EE6-F5FD-4E6D-8CE2-C6F55209A2F6}" destId="{07A4DB13-810F-42A3-8CC2-82DE44CE0304}" srcOrd="3" destOrd="0" presId="urn:microsoft.com/office/officeart/2018/2/layout/IconCircleList"/>
    <dgm:cxn modelId="{92799687-B3E7-1F48-9AF6-33F57B344DF6}" type="presParOf" srcId="{282A20FA-08C7-4F1E-B5BA-7031F97AEBA9}" destId="{5BFA73DF-B8CE-4798-AF15-E1CE663D966E}" srcOrd="9" destOrd="0" presId="urn:microsoft.com/office/officeart/2018/2/layout/IconCircleList"/>
    <dgm:cxn modelId="{1DD94F5B-2B05-3C48-9DBC-770EABEFC2D8}" type="presParOf" srcId="{282A20FA-08C7-4F1E-B5BA-7031F97AEBA9}" destId="{0230B75C-4F47-455E-9280-FC3D9A33D75E}" srcOrd="10" destOrd="0" presId="urn:microsoft.com/office/officeart/2018/2/layout/IconCircleList"/>
    <dgm:cxn modelId="{41559CDA-757F-FF42-A3F6-4A1809513FD5}" type="presParOf" srcId="{0230B75C-4F47-455E-9280-FC3D9A33D75E}" destId="{1D95AA89-F056-4850-BC6D-37FFE6C86D36}" srcOrd="0" destOrd="0" presId="urn:microsoft.com/office/officeart/2018/2/layout/IconCircleList"/>
    <dgm:cxn modelId="{42328428-32AC-4F44-B784-B3BBFF87A190}" type="presParOf" srcId="{0230B75C-4F47-455E-9280-FC3D9A33D75E}" destId="{83C0416F-92A3-4F56-A774-F406A88DD1E1}" srcOrd="1" destOrd="0" presId="urn:microsoft.com/office/officeart/2018/2/layout/IconCircleList"/>
    <dgm:cxn modelId="{B5CE3A99-E54E-FB49-91A3-748A96BC4FB4}" type="presParOf" srcId="{0230B75C-4F47-455E-9280-FC3D9A33D75E}" destId="{7361E9B8-E1FB-41DB-8512-C3302DF7685A}" srcOrd="2" destOrd="0" presId="urn:microsoft.com/office/officeart/2018/2/layout/IconCircleList"/>
    <dgm:cxn modelId="{83B4BB1F-FE7E-F947-AEC1-3A62A0F66F37}" type="presParOf" srcId="{0230B75C-4F47-455E-9280-FC3D9A33D75E}" destId="{FC8B8E2F-ED44-486B-81C9-F5F092806F8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CC9C11-D1DE-443B-A608-CCCE00EB0D1F}"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9D0A3C9-4F4D-4A2F-BFFB-0377C3556D9E}">
      <dgm:prSet/>
      <dgm:spPr/>
      <dgm:t>
        <a:bodyPr/>
        <a:lstStyle/>
        <a:p>
          <a:pPr>
            <a:defRPr b="1"/>
          </a:pPr>
          <a:r>
            <a:rPr lang="en-IN" b="1" i="0" dirty="0">
              <a:latin typeface="Constantia" panose="02030602050306030303" pitchFamily="18" charset="0"/>
            </a:rPr>
            <a:t>Model Selection</a:t>
          </a:r>
          <a:r>
            <a:rPr lang="en-IN" b="0" i="0" dirty="0">
              <a:latin typeface="Constantia" panose="02030602050306030303" pitchFamily="18" charset="0"/>
            </a:rPr>
            <a:t>:</a:t>
          </a:r>
          <a:endParaRPr lang="en-US" dirty="0">
            <a:latin typeface="Constantia" panose="02030602050306030303" pitchFamily="18" charset="0"/>
          </a:endParaRPr>
        </a:p>
      </dgm:t>
    </dgm:pt>
    <dgm:pt modelId="{2DED33F5-1FD0-4ABD-AA83-0E703C3B01B7}" type="parTrans" cxnId="{3B4D9C72-7C44-4CD8-A69E-B29B5AEDF103}">
      <dgm:prSet/>
      <dgm:spPr/>
      <dgm:t>
        <a:bodyPr/>
        <a:lstStyle/>
        <a:p>
          <a:endParaRPr lang="en-US"/>
        </a:p>
      </dgm:t>
    </dgm:pt>
    <dgm:pt modelId="{62D5E71D-3978-435A-BF30-CD5C4ADACE4D}" type="sibTrans" cxnId="{3B4D9C72-7C44-4CD8-A69E-B29B5AEDF103}">
      <dgm:prSet/>
      <dgm:spPr/>
      <dgm:t>
        <a:bodyPr/>
        <a:lstStyle/>
        <a:p>
          <a:endParaRPr lang="en-US"/>
        </a:p>
      </dgm:t>
    </dgm:pt>
    <dgm:pt modelId="{189F3FBE-5CFC-40F1-8602-CB62EB1012C9}">
      <dgm:prSet custT="1"/>
      <dgm:spPr/>
      <dgm:t>
        <a:bodyPr/>
        <a:lstStyle/>
        <a:p>
          <a:r>
            <a:rPr lang="en-IN" sz="1400" b="1" i="0" dirty="0">
              <a:latin typeface="Constantia" panose="02030602050306030303" pitchFamily="18" charset="0"/>
            </a:rPr>
            <a:t>Five Models </a:t>
          </a:r>
          <a:r>
            <a:rPr lang="en-GB" sz="1400" b="1" i="0" dirty="0">
              <a:latin typeface="Constantia" panose="02030602050306030303" pitchFamily="18" charset="0"/>
            </a:rPr>
            <a:t>were </a:t>
          </a:r>
          <a:r>
            <a:rPr lang="en-IN" sz="1400" b="1" i="0" dirty="0">
              <a:latin typeface="Constantia" panose="02030602050306030303" pitchFamily="18" charset="0"/>
            </a:rPr>
            <a:t>Tested</a:t>
          </a:r>
          <a:r>
            <a:rPr lang="en-IN" sz="1400" b="0" i="0" dirty="0">
              <a:latin typeface="Constantia" panose="02030602050306030303" pitchFamily="18" charset="0"/>
            </a:rPr>
            <a:t>: Decision Tree, Random Forest, Logistic Regression, Support Vector Machine (SVM), and XGBoost.</a:t>
          </a:r>
          <a:endParaRPr lang="en-US" sz="1400" dirty="0">
            <a:latin typeface="Constantia" panose="02030602050306030303" pitchFamily="18" charset="0"/>
          </a:endParaRPr>
        </a:p>
      </dgm:t>
    </dgm:pt>
    <dgm:pt modelId="{C2285C6F-B2AD-4B63-8E12-8182B03911C2}" type="parTrans" cxnId="{1C5C7C68-6DF3-4E21-AA41-F17B2C8556E8}">
      <dgm:prSet/>
      <dgm:spPr/>
      <dgm:t>
        <a:bodyPr/>
        <a:lstStyle/>
        <a:p>
          <a:endParaRPr lang="en-US"/>
        </a:p>
      </dgm:t>
    </dgm:pt>
    <dgm:pt modelId="{C8CA3CBC-65D6-4070-AD9F-0166736B2008}" type="sibTrans" cxnId="{1C5C7C68-6DF3-4E21-AA41-F17B2C8556E8}">
      <dgm:prSet/>
      <dgm:spPr/>
      <dgm:t>
        <a:bodyPr/>
        <a:lstStyle/>
        <a:p>
          <a:endParaRPr lang="en-US"/>
        </a:p>
      </dgm:t>
    </dgm:pt>
    <dgm:pt modelId="{DB35085B-3169-48E2-B326-0CFA8C4388A6}">
      <dgm:prSet custT="1"/>
      <dgm:spPr/>
      <dgm:t>
        <a:bodyPr/>
        <a:lstStyle/>
        <a:p>
          <a:r>
            <a:rPr lang="en-IN" sz="1400" b="1" i="0">
              <a:latin typeface="Constantia" panose="02030602050306030303" pitchFamily="18" charset="0"/>
            </a:rPr>
            <a:t>Feature Selection</a:t>
          </a:r>
          <a:r>
            <a:rPr lang="en-IN" sz="1400" b="0" i="0">
              <a:latin typeface="Constantia" panose="02030602050306030303" pitchFamily="18" charset="0"/>
            </a:rPr>
            <a:t>: Used various preprocessing and feature engineering techniques to select key variables for model training.</a:t>
          </a:r>
          <a:endParaRPr lang="en-US" sz="1400">
            <a:latin typeface="Constantia" panose="02030602050306030303" pitchFamily="18" charset="0"/>
          </a:endParaRPr>
        </a:p>
      </dgm:t>
    </dgm:pt>
    <dgm:pt modelId="{69A7B4D6-39E2-410B-8739-6B350F888D4A}" type="parTrans" cxnId="{D3900D05-F6DE-4F11-A423-000695145659}">
      <dgm:prSet/>
      <dgm:spPr/>
      <dgm:t>
        <a:bodyPr/>
        <a:lstStyle/>
        <a:p>
          <a:endParaRPr lang="en-US"/>
        </a:p>
      </dgm:t>
    </dgm:pt>
    <dgm:pt modelId="{413FC384-F887-43D6-B332-2080EBAC9610}" type="sibTrans" cxnId="{D3900D05-F6DE-4F11-A423-000695145659}">
      <dgm:prSet/>
      <dgm:spPr/>
      <dgm:t>
        <a:bodyPr/>
        <a:lstStyle/>
        <a:p>
          <a:endParaRPr lang="en-US"/>
        </a:p>
      </dgm:t>
    </dgm:pt>
    <dgm:pt modelId="{1F1D7A2D-C141-4111-A4A3-C05536FB7E63}">
      <dgm:prSet custT="1"/>
      <dgm:spPr/>
      <dgm:t>
        <a:bodyPr/>
        <a:lstStyle/>
        <a:p>
          <a:r>
            <a:rPr lang="en-IN" sz="1400" b="1" i="0" dirty="0">
              <a:latin typeface="Constantia" panose="02030602050306030303" pitchFamily="18" charset="0"/>
            </a:rPr>
            <a:t>Evaluation Metrics</a:t>
          </a:r>
          <a:r>
            <a:rPr lang="en-IN" sz="1400" b="0" i="0" dirty="0">
              <a:latin typeface="Constantia" panose="02030602050306030303" pitchFamily="18" charset="0"/>
            </a:rPr>
            <a:t>: Accuracy, precision, recall, and F1-score were used to assess model performance.</a:t>
          </a:r>
          <a:endParaRPr lang="en-US" sz="1400" dirty="0">
            <a:latin typeface="Constantia" panose="02030602050306030303" pitchFamily="18" charset="0"/>
          </a:endParaRPr>
        </a:p>
      </dgm:t>
    </dgm:pt>
    <dgm:pt modelId="{2E5AE50B-05B8-486C-AB2F-DCEBCD6A579B}" type="parTrans" cxnId="{905D69FA-930B-4E9D-AC8D-BB37C4FBD396}">
      <dgm:prSet/>
      <dgm:spPr/>
      <dgm:t>
        <a:bodyPr/>
        <a:lstStyle/>
        <a:p>
          <a:endParaRPr lang="en-US"/>
        </a:p>
      </dgm:t>
    </dgm:pt>
    <dgm:pt modelId="{A715DBC3-E54F-4EA4-9CAF-5404E6B38F31}" type="sibTrans" cxnId="{905D69FA-930B-4E9D-AC8D-BB37C4FBD396}">
      <dgm:prSet/>
      <dgm:spPr/>
      <dgm:t>
        <a:bodyPr/>
        <a:lstStyle/>
        <a:p>
          <a:endParaRPr lang="en-US"/>
        </a:p>
      </dgm:t>
    </dgm:pt>
    <dgm:pt modelId="{8803EE76-31C0-4E8E-BA0E-BF6D75731236}">
      <dgm:prSet/>
      <dgm:spPr/>
      <dgm:t>
        <a:bodyPr/>
        <a:lstStyle/>
        <a:p>
          <a:pPr>
            <a:defRPr b="1"/>
          </a:pPr>
          <a:r>
            <a:rPr lang="en-IN" b="1" i="0">
              <a:latin typeface="Constantia" panose="02030602050306030303" pitchFamily="18" charset="0"/>
            </a:rPr>
            <a:t>Key Findings</a:t>
          </a:r>
          <a:r>
            <a:rPr lang="en-IN" b="0" i="0">
              <a:latin typeface="Constantia" panose="02030602050306030303" pitchFamily="18" charset="0"/>
            </a:rPr>
            <a:t>:</a:t>
          </a:r>
          <a:endParaRPr lang="en-US">
            <a:latin typeface="Constantia" panose="02030602050306030303" pitchFamily="18" charset="0"/>
          </a:endParaRPr>
        </a:p>
      </dgm:t>
    </dgm:pt>
    <dgm:pt modelId="{75B23C8E-6984-41FC-8DB5-75825C7AB19C}" type="parTrans" cxnId="{B9FEC95E-9C4D-41C1-845C-A39923DD818B}">
      <dgm:prSet/>
      <dgm:spPr/>
      <dgm:t>
        <a:bodyPr/>
        <a:lstStyle/>
        <a:p>
          <a:endParaRPr lang="en-US"/>
        </a:p>
      </dgm:t>
    </dgm:pt>
    <dgm:pt modelId="{6DED9993-D52F-4AFF-8AA9-8BECCE0F3D5A}" type="sibTrans" cxnId="{B9FEC95E-9C4D-41C1-845C-A39923DD818B}">
      <dgm:prSet/>
      <dgm:spPr/>
      <dgm:t>
        <a:bodyPr/>
        <a:lstStyle/>
        <a:p>
          <a:endParaRPr lang="en-US"/>
        </a:p>
      </dgm:t>
    </dgm:pt>
    <dgm:pt modelId="{35099186-67D1-462E-BEEE-EA90AE33A75E}">
      <dgm:prSet custT="1"/>
      <dgm:spPr/>
      <dgm:t>
        <a:bodyPr/>
        <a:lstStyle/>
        <a:p>
          <a:r>
            <a:rPr lang="en-IN" sz="1200" b="1" i="0" dirty="0">
              <a:latin typeface="Constantia" panose="02030602050306030303" pitchFamily="18" charset="0"/>
            </a:rPr>
            <a:t>Random Forest and XGBoost</a:t>
          </a:r>
          <a:r>
            <a:rPr lang="en-IN" sz="1200" b="0" i="0" dirty="0">
              <a:latin typeface="Constantia" panose="02030602050306030303" pitchFamily="18" charset="0"/>
            </a:rPr>
            <a:t>: These models performed best, both achieving 99.79% accuracy in classifying restaurant inspection grades.</a:t>
          </a:r>
          <a:endParaRPr lang="en-US" sz="1200" dirty="0">
            <a:latin typeface="Constantia" panose="02030602050306030303" pitchFamily="18" charset="0"/>
          </a:endParaRPr>
        </a:p>
      </dgm:t>
    </dgm:pt>
    <dgm:pt modelId="{F7F19C53-5029-467D-9C59-B9544BB55464}" type="parTrans" cxnId="{AEBF6EE7-3A92-40B6-9804-F6396B31AEBD}">
      <dgm:prSet/>
      <dgm:spPr/>
      <dgm:t>
        <a:bodyPr/>
        <a:lstStyle/>
        <a:p>
          <a:endParaRPr lang="en-US"/>
        </a:p>
      </dgm:t>
    </dgm:pt>
    <dgm:pt modelId="{406EAFCF-A949-457A-8CD7-D9AA4C2C69EB}" type="sibTrans" cxnId="{AEBF6EE7-3A92-40B6-9804-F6396B31AEBD}">
      <dgm:prSet/>
      <dgm:spPr/>
      <dgm:t>
        <a:bodyPr/>
        <a:lstStyle/>
        <a:p>
          <a:endParaRPr lang="en-US"/>
        </a:p>
      </dgm:t>
    </dgm:pt>
    <dgm:pt modelId="{19FA7896-4139-42E9-A97B-E1C7F37BDEEB}">
      <dgm:prSet custT="1"/>
      <dgm:spPr/>
      <dgm:t>
        <a:bodyPr/>
        <a:lstStyle/>
        <a:p>
          <a:r>
            <a:rPr lang="en-IN" sz="1200" b="1" i="0">
              <a:latin typeface="Constantia" panose="02030602050306030303" pitchFamily="18" charset="0"/>
            </a:rPr>
            <a:t>Decision Tree</a:t>
          </a:r>
          <a:r>
            <a:rPr lang="en-IN" sz="1200" b="0" i="0">
              <a:latin typeface="Constantia" panose="02030602050306030303" pitchFamily="18" charset="0"/>
            </a:rPr>
            <a:t>: Showed high accuracy (99.70%) but slightly lower than Random Forest and XGBoost.</a:t>
          </a:r>
          <a:endParaRPr lang="en-US" sz="1200">
            <a:latin typeface="Constantia" panose="02030602050306030303" pitchFamily="18" charset="0"/>
          </a:endParaRPr>
        </a:p>
      </dgm:t>
    </dgm:pt>
    <dgm:pt modelId="{36A718E7-0E27-48DA-AFDC-0B272E0C5173}" type="parTrans" cxnId="{025C249D-B979-4F9F-A9A0-FE5CA3C64F57}">
      <dgm:prSet/>
      <dgm:spPr/>
      <dgm:t>
        <a:bodyPr/>
        <a:lstStyle/>
        <a:p>
          <a:endParaRPr lang="en-US"/>
        </a:p>
      </dgm:t>
    </dgm:pt>
    <dgm:pt modelId="{72144B57-EE0A-4B1C-8E2E-816F04E1D07F}" type="sibTrans" cxnId="{025C249D-B979-4F9F-A9A0-FE5CA3C64F57}">
      <dgm:prSet/>
      <dgm:spPr/>
      <dgm:t>
        <a:bodyPr/>
        <a:lstStyle/>
        <a:p>
          <a:endParaRPr lang="en-US"/>
        </a:p>
      </dgm:t>
    </dgm:pt>
    <dgm:pt modelId="{65E7B933-7371-41AA-A100-F90E870ED665}">
      <dgm:prSet custT="1"/>
      <dgm:spPr/>
      <dgm:t>
        <a:bodyPr/>
        <a:lstStyle/>
        <a:p>
          <a:r>
            <a:rPr lang="en-IN" sz="1200" b="1" i="0" dirty="0">
              <a:latin typeface="Constantia" panose="02030602050306030303" pitchFamily="18" charset="0"/>
            </a:rPr>
            <a:t>Logistic Regression and SVM</a:t>
          </a:r>
          <a:r>
            <a:rPr lang="en-IN" sz="1200" b="0" i="0" dirty="0">
              <a:latin typeface="Constantia" panose="02030602050306030303" pitchFamily="18" charset="0"/>
            </a:rPr>
            <a:t>: Achieved lower accuracy, around 91.23% and 91.27%, indicating they were less effective in predicting inspection grades.</a:t>
          </a:r>
          <a:endParaRPr lang="en-US" sz="1200" dirty="0">
            <a:latin typeface="Constantia" panose="02030602050306030303" pitchFamily="18" charset="0"/>
          </a:endParaRPr>
        </a:p>
      </dgm:t>
    </dgm:pt>
    <dgm:pt modelId="{6A850DD4-34B3-4B25-A66D-6D8DB448F853}" type="parTrans" cxnId="{5DB1AE46-EEBA-49BA-911D-390F4B7C285C}">
      <dgm:prSet/>
      <dgm:spPr/>
      <dgm:t>
        <a:bodyPr/>
        <a:lstStyle/>
        <a:p>
          <a:endParaRPr lang="en-US"/>
        </a:p>
      </dgm:t>
    </dgm:pt>
    <dgm:pt modelId="{1C223804-C1C7-4903-B799-AC3A889A733B}" type="sibTrans" cxnId="{5DB1AE46-EEBA-49BA-911D-390F4B7C285C}">
      <dgm:prSet/>
      <dgm:spPr/>
      <dgm:t>
        <a:bodyPr/>
        <a:lstStyle/>
        <a:p>
          <a:endParaRPr lang="en-US"/>
        </a:p>
      </dgm:t>
    </dgm:pt>
    <dgm:pt modelId="{B608DEAD-F5D1-43BD-97BD-542490A28460}">
      <dgm:prSet custT="1"/>
      <dgm:spPr/>
      <dgm:t>
        <a:bodyPr/>
        <a:lstStyle/>
        <a:p>
          <a:r>
            <a:rPr lang="en-IN" sz="1200" b="1" i="0" dirty="0">
              <a:latin typeface="Constantia" panose="02030602050306030303" pitchFamily="18" charset="0"/>
            </a:rPr>
            <a:t>Additional Techniques</a:t>
          </a:r>
          <a:r>
            <a:rPr lang="en-IN" sz="1200" b="0" i="0" dirty="0">
              <a:latin typeface="Constantia" panose="02030602050306030303" pitchFamily="18" charset="0"/>
            </a:rPr>
            <a:t>: Hyperparameter tuning, and feature interpretation (using LIME) improved model accuracy and provided insights into key features influencing predictions.</a:t>
          </a:r>
          <a:endParaRPr lang="en-US" sz="1200" dirty="0">
            <a:latin typeface="Constantia" panose="02030602050306030303" pitchFamily="18" charset="0"/>
          </a:endParaRPr>
        </a:p>
      </dgm:t>
    </dgm:pt>
    <dgm:pt modelId="{85ACA470-2075-430E-97DC-C0E4BDEF8CB3}" type="parTrans" cxnId="{BBA8FEDC-AEAB-4486-ACE9-D78FE110DC6D}">
      <dgm:prSet/>
      <dgm:spPr/>
      <dgm:t>
        <a:bodyPr/>
        <a:lstStyle/>
        <a:p>
          <a:endParaRPr lang="en-US"/>
        </a:p>
      </dgm:t>
    </dgm:pt>
    <dgm:pt modelId="{C166FBE3-031C-415A-B132-FFE8E8BF9E73}" type="sibTrans" cxnId="{BBA8FEDC-AEAB-4486-ACE9-D78FE110DC6D}">
      <dgm:prSet/>
      <dgm:spPr/>
      <dgm:t>
        <a:bodyPr/>
        <a:lstStyle/>
        <a:p>
          <a:endParaRPr lang="en-US"/>
        </a:p>
      </dgm:t>
    </dgm:pt>
    <dgm:pt modelId="{F2C225B3-848C-4AFD-BBD3-CF7553FE75EC}">
      <dgm:prSet/>
      <dgm:spPr/>
      <dgm:t>
        <a:bodyPr/>
        <a:lstStyle/>
        <a:p>
          <a:pPr>
            <a:defRPr b="1"/>
          </a:pPr>
          <a:r>
            <a:rPr lang="en-IN" b="1" i="0">
              <a:latin typeface="Constantia" panose="02030602050306030303" pitchFamily="18" charset="0"/>
            </a:rPr>
            <a:t>Best Performing Model</a:t>
          </a:r>
          <a:r>
            <a:rPr lang="en-IN" b="0" i="0">
              <a:latin typeface="Constantia" panose="02030602050306030303" pitchFamily="18" charset="0"/>
            </a:rPr>
            <a:t>:</a:t>
          </a:r>
          <a:endParaRPr lang="en-US">
            <a:latin typeface="Constantia" panose="02030602050306030303" pitchFamily="18" charset="0"/>
          </a:endParaRPr>
        </a:p>
      </dgm:t>
    </dgm:pt>
    <dgm:pt modelId="{48B97A9D-F70F-42B4-A7CC-D249DFC9D2FF}" type="parTrans" cxnId="{4B377052-2734-47D0-9154-397BA83647A2}">
      <dgm:prSet/>
      <dgm:spPr/>
      <dgm:t>
        <a:bodyPr/>
        <a:lstStyle/>
        <a:p>
          <a:endParaRPr lang="en-US"/>
        </a:p>
      </dgm:t>
    </dgm:pt>
    <dgm:pt modelId="{5A422610-C18D-40DD-8DCD-0E280AC102AF}" type="sibTrans" cxnId="{4B377052-2734-47D0-9154-397BA83647A2}">
      <dgm:prSet/>
      <dgm:spPr/>
      <dgm:t>
        <a:bodyPr/>
        <a:lstStyle/>
        <a:p>
          <a:endParaRPr lang="en-US"/>
        </a:p>
      </dgm:t>
    </dgm:pt>
    <dgm:pt modelId="{508E402E-E8B6-4605-946F-095B4726E007}">
      <dgm:prSet custT="1"/>
      <dgm:spPr/>
      <dgm:t>
        <a:bodyPr/>
        <a:lstStyle/>
        <a:p>
          <a:r>
            <a:rPr lang="en-IN" sz="1400" b="1" i="0" dirty="0">
              <a:latin typeface="Constantia" panose="02030602050306030303" pitchFamily="18" charset="0"/>
            </a:rPr>
            <a:t>Random Forest</a:t>
          </a:r>
          <a:r>
            <a:rPr lang="en-IN" sz="1400" b="0" i="0" dirty="0">
              <a:latin typeface="Constantia" panose="02030602050306030303" pitchFamily="18" charset="0"/>
            </a:rPr>
            <a:t>: Chosen as the best model due to its high accuracy, slightly better precision, and lower complexity compared to XGBoost.</a:t>
          </a:r>
          <a:endParaRPr lang="en-US" sz="1400" dirty="0">
            <a:latin typeface="Constantia" panose="02030602050306030303" pitchFamily="18" charset="0"/>
          </a:endParaRPr>
        </a:p>
      </dgm:t>
    </dgm:pt>
    <dgm:pt modelId="{77B9EEA4-BA56-45CC-AC06-58D3A872332A}" type="parTrans" cxnId="{4DA6B2B5-0E4A-4FDF-9AD9-720E18D20E80}">
      <dgm:prSet/>
      <dgm:spPr/>
      <dgm:t>
        <a:bodyPr/>
        <a:lstStyle/>
        <a:p>
          <a:endParaRPr lang="en-US"/>
        </a:p>
      </dgm:t>
    </dgm:pt>
    <dgm:pt modelId="{0E2B569C-A31E-4939-84AB-6D235A543766}" type="sibTrans" cxnId="{4DA6B2B5-0E4A-4FDF-9AD9-720E18D20E80}">
      <dgm:prSet/>
      <dgm:spPr/>
      <dgm:t>
        <a:bodyPr/>
        <a:lstStyle/>
        <a:p>
          <a:endParaRPr lang="en-US"/>
        </a:p>
      </dgm:t>
    </dgm:pt>
    <dgm:pt modelId="{2089339A-BFD0-4CF7-9F7C-FF8A58AC6B8C}">
      <dgm:prSet custT="1"/>
      <dgm:spPr/>
      <dgm:t>
        <a:bodyPr/>
        <a:lstStyle/>
        <a:p>
          <a:r>
            <a:rPr lang="en-IN" sz="1400" b="1" i="0" dirty="0">
              <a:latin typeface="Constantia" panose="02030602050306030303" pitchFamily="18" charset="0"/>
            </a:rPr>
            <a:t>XGBoost</a:t>
          </a:r>
          <a:r>
            <a:rPr lang="en-IN" sz="1400" b="0" i="0" dirty="0">
              <a:latin typeface="Constantia" panose="02030602050306030303" pitchFamily="18" charset="0"/>
            </a:rPr>
            <a:t>: A close second, with equally high accuracy but more computationally intensive.</a:t>
          </a:r>
          <a:endParaRPr lang="en-US" sz="1400" dirty="0">
            <a:latin typeface="Constantia" panose="02030602050306030303" pitchFamily="18" charset="0"/>
          </a:endParaRPr>
        </a:p>
      </dgm:t>
    </dgm:pt>
    <dgm:pt modelId="{4A31153C-F3C1-4EEE-B665-EB2F2890C3AC}" type="parTrans" cxnId="{6E1777BF-B7BD-4119-9FD1-09934A88933E}">
      <dgm:prSet/>
      <dgm:spPr/>
      <dgm:t>
        <a:bodyPr/>
        <a:lstStyle/>
        <a:p>
          <a:endParaRPr lang="en-US"/>
        </a:p>
      </dgm:t>
    </dgm:pt>
    <dgm:pt modelId="{9824FBBE-3551-4891-8CC9-99C5395839FF}" type="sibTrans" cxnId="{6E1777BF-B7BD-4119-9FD1-09934A88933E}">
      <dgm:prSet/>
      <dgm:spPr/>
      <dgm:t>
        <a:bodyPr/>
        <a:lstStyle/>
        <a:p>
          <a:endParaRPr lang="en-US"/>
        </a:p>
      </dgm:t>
    </dgm:pt>
    <dgm:pt modelId="{CF5E201D-8304-4925-AD27-27E2E03486C0}" type="pres">
      <dgm:prSet presAssocID="{E0CC9C11-D1DE-443B-A608-CCCE00EB0D1F}" presName="root" presStyleCnt="0">
        <dgm:presLayoutVars>
          <dgm:dir/>
          <dgm:resizeHandles val="exact"/>
        </dgm:presLayoutVars>
      </dgm:prSet>
      <dgm:spPr/>
    </dgm:pt>
    <dgm:pt modelId="{D152C96C-1F3E-4B44-BC44-1F731564C658}" type="pres">
      <dgm:prSet presAssocID="{99D0A3C9-4F4D-4A2F-BFFB-0377C3556D9E}" presName="compNode" presStyleCnt="0"/>
      <dgm:spPr/>
    </dgm:pt>
    <dgm:pt modelId="{9D900286-822C-49EA-A88B-8BD76578A90C}" type="pres">
      <dgm:prSet presAssocID="{99D0A3C9-4F4D-4A2F-BFFB-0377C3556D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827988DE-9CB2-498C-AD67-170F302C1C9E}" type="pres">
      <dgm:prSet presAssocID="{99D0A3C9-4F4D-4A2F-BFFB-0377C3556D9E}" presName="iconSpace" presStyleCnt="0"/>
      <dgm:spPr/>
    </dgm:pt>
    <dgm:pt modelId="{380DD5EB-05F7-4917-8CDF-E94AECAEF48F}" type="pres">
      <dgm:prSet presAssocID="{99D0A3C9-4F4D-4A2F-BFFB-0377C3556D9E}" presName="parTx" presStyleLbl="revTx" presStyleIdx="0" presStyleCnt="6">
        <dgm:presLayoutVars>
          <dgm:chMax val="0"/>
          <dgm:chPref val="0"/>
        </dgm:presLayoutVars>
      </dgm:prSet>
      <dgm:spPr/>
    </dgm:pt>
    <dgm:pt modelId="{CEE72734-63B7-410B-AE5F-189542B39AEA}" type="pres">
      <dgm:prSet presAssocID="{99D0A3C9-4F4D-4A2F-BFFB-0377C3556D9E}" presName="txSpace" presStyleCnt="0"/>
      <dgm:spPr/>
    </dgm:pt>
    <dgm:pt modelId="{6A393E92-8CB8-4E64-9F09-59A0471D75B8}" type="pres">
      <dgm:prSet presAssocID="{99D0A3C9-4F4D-4A2F-BFFB-0377C3556D9E}" presName="desTx" presStyleLbl="revTx" presStyleIdx="1" presStyleCnt="6">
        <dgm:presLayoutVars/>
      </dgm:prSet>
      <dgm:spPr/>
    </dgm:pt>
    <dgm:pt modelId="{43C222A1-665B-4654-9A72-8BB565314CDD}" type="pres">
      <dgm:prSet presAssocID="{62D5E71D-3978-435A-BF30-CD5C4ADACE4D}" presName="sibTrans" presStyleCnt="0"/>
      <dgm:spPr/>
    </dgm:pt>
    <dgm:pt modelId="{413FD99A-8780-4444-B968-A91815BA0AD1}" type="pres">
      <dgm:prSet presAssocID="{8803EE76-31C0-4E8E-BA0E-BF6D75731236}" presName="compNode" presStyleCnt="0"/>
      <dgm:spPr/>
    </dgm:pt>
    <dgm:pt modelId="{798FA1CE-D83F-45AC-AE9E-4853C3ED2C8F}" type="pres">
      <dgm:prSet presAssocID="{8803EE76-31C0-4E8E-BA0E-BF6D757312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5C6C9FEF-C841-4F03-90DD-9E9657B1FE08}" type="pres">
      <dgm:prSet presAssocID="{8803EE76-31C0-4E8E-BA0E-BF6D75731236}" presName="iconSpace" presStyleCnt="0"/>
      <dgm:spPr/>
    </dgm:pt>
    <dgm:pt modelId="{F2BAB923-6B97-48E7-96C4-15F0CCE40620}" type="pres">
      <dgm:prSet presAssocID="{8803EE76-31C0-4E8E-BA0E-BF6D75731236}" presName="parTx" presStyleLbl="revTx" presStyleIdx="2" presStyleCnt="6">
        <dgm:presLayoutVars>
          <dgm:chMax val="0"/>
          <dgm:chPref val="0"/>
        </dgm:presLayoutVars>
      </dgm:prSet>
      <dgm:spPr/>
    </dgm:pt>
    <dgm:pt modelId="{56F9D447-5C20-4B51-9657-729F94C677FA}" type="pres">
      <dgm:prSet presAssocID="{8803EE76-31C0-4E8E-BA0E-BF6D75731236}" presName="txSpace" presStyleCnt="0"/>
      <dgm:spPr/>
    </dgm:pt>
    <dgm:pt modelId="{9808D80F-AB9F-4E77-A85E-B811CFA44C85}" type="pres">
      <dgm:prSet presAssocID="{8803EE76-31C0-4E8E-BA0E-BF6D75731236}" presName="desTx" presStyleLbl="revTx" presStyleIdx="3" presStyleCnt="6">
        <dgm:presLayoutVars/>
      </dgm:prSet>
      <dgm:spPr/>
    </dgm:pt>
    <dgm:pt modelId="{6958A9D7-B937-4DF3-B0BA-C97DE266975B}" type="pres">
      <dgm:prSet presAssocID="{6DED9993-D52F-4AFF-8AA9-8BECCE0F3D5A}" presName="sibTrans" presStyleCnt="0"/>
      <dgm:spPr/>
    </dgm:pt>
    <dgm:pt modelId="{9255E712-8CBB-4FDF-A2EC-8534C705FEBE}" type="pres">
      <dgm:prSet presAssocID="{F2C225B3-848C-4AFD-BBD3-CF7553FE75EC}" presName="compNode" presStyleCnt="0"/>
      <dgm:spPr/>
    </dgm:pt>
    <dgm:pt modelId="{DA234E6B-1E52-412F-B890-19D7AE7104A9}" type="pres">
      <dgm:prSet presAssocID="{F2C225B3-848C-4AFD-BBD3-CF7553FE75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EE1E6756-700A-47CE-84D3-6917AC483CF9}" type="pres">
      <dgm:prSet presAssocID="{F2C225B3-848C-4AFD-BBD3-CF7553FE75EC}" presName="iconSpace" presStyleCnt="0"/>
      <dgm:spPr/>
    </dgm:pt>
    <dgm:pt modelId="{2DC8BAE0-9974-4F0C-BCF9-B0D7B22CF63B}" type="pres">
      <dgm:prSet presAssocID="{F2C225B3-848C-4AFD-BBD3-CF7553FE75EC}" presName="parTx" presStyleLbl="revTx" presStyleIdx="4" presStyleCnt="6">
        <dgm:presLayoutVars>
          <dgm:chMax val="0"/>
          <dgm:chPref val="0"/>
        </dgm:presLayoutVars>
      </dgm:prSet>
      <dgm:spPr/>
    </dgm:pt>
    <dgm:pt modelId="{45FFB077-8D48-471A-8846-336DDB141460}" type="pres">
      <dgm:prSet presAssocID="{F2C225B3-848C-4AFD-BBD3-CF7553FE75EC}" presName="txSpace" presStyleCnt="0"/>
      <dgm:spPr/>
    </dgm:pt>
    <dgm:pt modelId="{0D8114C7-E501-4496-B493-95363CB8638F}" type="pres">
      <dgm:prSet presAssocID="{F2C225B3-848C-4AFD-BBD3-CF7553FE75EC}" presName="desTx" presStyleLbl="revTx" presStyleIdx="5" presStyleCnt="6">
        <dgm:presLayoutVars/>
      </dgm:prSet>
      <dgm:spPr/>
    </dgm:pt>
  </dgm:ptLst>
  <dgm:cxnLst>
    <dgm:cxn modelId="{D3900D05-F6DE-4F11-A423-000695145659}" srcId="{99D0A3C9-4F4D-4A2F-BFFB-0377C3556D9E}" destId="{DB35085B-3169-48E2-B326-0CFA8C4388A6}" srcOrd="1" destOrd="0" parTransId="{69A7B4D6-39E2-410B-8739-6B350F888D4A}" sibTransId="{413FC384-F887-43D6-B332-2080EBAC9610}"/>
    <dgm:cxn modelId="{A21C2F0C-0590-453A-A938-92F573509E32}" type="presOf" srcId="{35099186-67D1-462E-BEEE-EA90AE33A75E}" destId="{9808D80F-AB9F-4E77-A85E-B811CFA44C85}" srcOrd="0" destOrd="0" presId="urn:microsoft.com/office/officeart/2018/2/layout/IconLabelDescriptionList"/>
    <dgm:cxn modelId="{AA73DA26-4D2C-457E-AD2B-CBA8DC51A6C3}" type="presOf" srcId="{99D0A3C9-4F4D-4A2F-BFFB-0377C3556D9E}" destId="{380DD5EB-05F7-4917-8CDF-E94AECAEF48F}" srcOrd="0" destOrd="0" presId="urn:microsoft.com/office/officeart/2018/2/layout/IconLabelDescriptionList"/>
    <dgm:cxn modelId="{8EFCEA2C-E569-426C-BF19-A03C724943CF}" type="presOf" srcId="{189F3FBE-5CFC-40F1-8602-CB62EB1012C9}" destId="{6A393E92-8CB8-4E64-9F09-59A0471D75B8}" srcOrd="0" destOrd="0" presId="urn:microsoft.com/office/officeart/2018/2/layout/IconLabelDescriptionList"/>
    <dgm:cxn modelId="{5DB1AE46-EEBA-49BA-911D-390F4B7C285C}" srcId="{8803EE76-31C0-4E8E-BA0E-BF6D75731236}" destId="{65E7B933-7371-41AA-A100-F90E870ED665}" srcOrd="2" destOrd="0" parTransId="{6A850DD4-34B3-4B25-A66D-6D8DB448F853}" sibTransId="{1C223804-C1C7-4903-B799-AC3A889A733B}"/>
    <dgm:cxn modelId="{C7BE0649-7EBB-4B8A-9663-FD6090F84A0C}" type="presOf" srcId="{65E7B933-7371-41AA-A100-F90E870ED665}" destId="{9808D80F-AB9F-4E77-A85E-B811CFA44C85}" srcOrd="0" destOrd="2" presId="urn:microsoft.com/office/officeart/2018/2/layout/IconLabelDescriptionList"/>
    <dgm:cxn modelId="{4B377052-2734-47D0-9154-397BA83647A2}" srcId="{E0CC9C11-D1DE-443B-A608-CCCE00EB0D1F}" destId="{F2C225B3-848C-4AFD-BBD3-CF7553FE75EC}" srcOrd="2" destOrd="0" parTransId="{48B97A9D-F70F-42B4-A7CC-D249DFC9D2FF}" sibTransId="{5A422610-C18D-40DD-8DCD-0E280AC102AF}"/>
    <dgm:cxn modelId="{B9FEC95E-9C4D-41C1-845C-A39923DD818B}" srcId="{E0CC9C11-D1DE-443B-A608-CCCE00EB0D1F}" destId="{8803EE76-31C0-4E8E-BA0E-BF6D75731236}" srcOrd="1" destOrd="0" parTransId="{75B23C8E-6984-41FC-8DB5-75825C7AB19C}" sibTransId="{6DED9993-D52F-4AFF-8AA9-8BECCE0F3D5A}"/>
    <dgm:cxn modelId="{1C5C7C68-6DF3-4E21-AA41-F17B2C8556E8}" srcId="{99D0A3C9-4F4D-4A2F-BFFB-0377C3556D9E}" destId="{189F3FBE-5CFC-40F1-8602-CB62EB1012C9}" srcOrd="0" destOrd="0" parTransId="{C2285C6F-B2AD-4B63-8E12-8182B03911C2}" sibTransId="{C8CA3CBC-65D6-4070-AD9F-0166736B2008}"/>
    <dgm:cxn modelId="{3B4D9C72-7C44-4CD8-A69E-B29B5AEDF103}" srcId="{E0CC9C11-D1DE-443B-A608-CCCE00EB0D1F}" destId="{99D0A3C9-4F4D-4A2F-BFFB-0377C3556D9E}" srcOrd="0" destOrd="0" parTransId="{2DED33F5-1FD0-4ABD-AA83-0E703C3B01B7}" sibTransId="{62D5E71D-3978-435A-BF30-CD5C4ADACE4D}"/>
    <dgm:cxn modelId="{7AC52078-180B-4BBE-BF91-B51BE6A94A3C}" type="presOf" srcId="{1F1D7A2D-C141-4111-A4A3-C05536FB7E63}" destId="{6A393E92-8CB8-4E64-9F09-59A0471D75B8}" srcOrd="0" destOrd="2" presId="urn:microsoft.com/office/officeart/2018/2/layout/IconLabelDescriptionList"/>
    <dgm:cxn modelId="{B020767F-7190-4B42-A29A-E1029FA28FFE}" type="presOf" srcId="{8803EE76-31C0-4E8E-BA0E-BF6D75731236}" destId="{F2BAB923-6B97-48E7-96C4-15F0CCE40620}" srcOrd="0" destOrd="0" presId="urn:microsoft.com/office/officeart/2018/2/layout/IconLabelDescriptionList"/>
    <dgm:cxn modelId="{73491981-36BE-4DD9-BE02-736BE307A4D1}" type="presOf" srcId="{E0CC9C11-D1DE-443B-A608-CCCE00EB0D1F}" destId="{CF5E201D-8304-4925-AD27-27E2E03486C0}" srcOrd="0" destOrd="0" presId="urn:microsoft.com/office/officeart/2018/2/layout/IconLabelDescriptionList"/>
    <dgm:cxn modelId="{9A1FC392-3397-419D-A048-06EC963DF5AC}" type="presOf" srcId="{19FA7896-4139-42E9-A97B-E1C7F37BDEEB}" destId="{9808D80F-AB9F-4E77-A85E-B811CFA44C85}" srcOrd="0" destOrd="1" presId="urn:microsoft.com/office/officeart/2018/2/layout/IconLabelDescriptionList"/>
    <dgm:cxn modelId="{025C249D-B979-4F9F-A9A0-FE5CA3C64F57}" srcId="{8803EE76-31C0-4E8E-BA0E-BF6D75731236}" destId="{19FA7896-4139-42E9-A97B-E1C7F37BDEEB}" srcOrd="1" destOrd="0" parTransId="{36A718E7-0E27-48DA-AFDC-0B272E0C5173}" sibTransId="{72144B57-EE0A-4B1C-8E2E-816F04E1D07F}"/>
    <dgm:cxn modelId="{CF896EAD-A823-49D1-BD5F-FF4966934389}" type="presOf" srcId="{F2C225B3-848C-4AFD-BBD3-CF7553FE75EC}" destId="{2DC8BAE0-9974-4F0C-BCF9-B0D7B22CF63B}" srcOrd="0" destOrd="0" presId="urn:microsoft.com/office/officeart/2018/2/layout/IconLabelDescriptionList"/>
    <dgm:cxn modelId="{445538B0-5F0A-4A1E-9C47-34A06790640B}" type="presOf" srcId="{DB35085B-3169-48E2-B326-0CFA8C4388A6}" destId="{6A393E92-8CB8-4E64-9F09-59A0471D75B8}" srcOrd="0" destOrd="1" presId="urn:microsoft.com/office/officeart/2018/2/layout/IconLabelDescriptionList"/>
    <dgm:cxn modelId="{96FD53B1-46F0-46BE-8599-433E8629BB4B}" type="presOf" srcId="{2089339A-BFD0-4CF7-9F7C-FF8A58AC6B8C}" destId="{0D8114C7-E501-4496-B493-95363CB8638F}" srcOrd="0" destOrd="1" presId="urn:microsoft.com/office/officeart/2018/2/layout/IconLabelDescriptionList"/>
    <dgm:cxn modelId="{4DA6B2B5-0E4A-4FDF-9AD9-720E18D20E80}" srcId="{F2C225B3-848C-4AFD-BBD3-CF7553FE75EC}" destId="{508E402E-E8B6-4605-946F-095B4726E007}" srcOrd="0" destOrd="0" parTransId="{77B9EEA4-BA56-45CC-AC06-58D3A872332A}" sibTransId="{0E2B569C-A31E-4939-84AB-6D235A543766}"/>
    <dgm:cxn modelId="{613D4EB8-075F-4412-8E87-894118588135}" type="presOf" srcId="{508E402E-E8B6-4605-946F-095B4726E007}" destId="{0D8114C7-E501-4496-B493-95363CB8638F}" srcOrd="0" destOrd="0" presId="urn:microsoft.com/office/officeart/2018/2/layout/IconLabelDescriptionList"/>
    <dgm:cxn modelId="{6E1777BF-B7BD-4119-9FD1-09934A88933E}" srcId="{F2C225B3-848C-4AFD-BBD3-CF7553FE75EC}" destId="{2089339A-BFD0-4CF7-9F7C-FF8A58AC6B8C}" srcOrd="1" destOrd="0" parTransId="{4A31153C-F3C1-4EEE-B665-EB2F2890C3AC}" sibTransId="{9824FBBE-3551-4891-8CC9-99C5395839FF}"/>
    <dgm:cxn modelId="{DE2FA0DC-AB23-43AD-9F7A-93D84F954751}" type="presOf" srcId="{B608DEAD-F5D1-43BD-97BD-542490A28460}" destId="{9808D80F-AB9F-4E77-A85E-B811CFA44C85}" srcOrd="0" destOrd="3" presId="urn:microsoft.com/office/officeart/2018/2/layout/IconLabelDescriptionList"/>
    <dgm:cxn modelId="{BBA8FEDC-AEAB-4486-ACE9-D78FE110DC6D}" srcId="{8803EE76-31C0-4E8E-BA0E-BF6D75731236}" destId="{B608DEAD-F5D1-43BD-97BD-542490A28460}" srcOrd="3" destOrd="0" parTransId="{85ACA470-2075-430E-97DC-C0E4BDEF8CB3}" sibTransId="{C166FBE3-031C-415A-B132-FFE8E8BF9E73}"/>
    <dgm:cxn modelId="{AEBF6EE7-3A92-40B6-9804-F6396B31AEBD}" srcId="{8803EE76-31C0-4E8E-BA0E-BF6D75731236}" destId="{35099186-67D1-462E-BEEE-EA90AE33A75E}" srcOrd="0" destOrd="0" parTransId="{F7F19C53-5029-467D-9C59-B9544BB55464}" sibTransId="{406EAFCF-A949-457A-8CD7-D9AA4C2C69EB}"/>
    <dgm:cxn modelId="{905D69FA-930B-4E9D-AC8D-BB37C4FBD396}" srcId="{99D0A3C9-4F4D-4A2F-BFFB-0377C3556D9E}" destId="{1F1D7A2D-C141-4111-A4A3-C05536FB7E63}" srcOrd="2" destOrd="0" parTransId="{2E5AE50B-05B8-486C-AB2F-DCEBCD6A579B}" sibTransId="{A715DBC3-E54F-4EA4-9CAF-5404E6B38F31}"/>
    <dgm:cxn modelId="{BACF0A0A-5A9F-4145-82A0-155C4C69DC94}" type="presParOf" srcId="{CF5E201D-8304-4925-AD27-27E2E03486C0}" destId="{D152C96C-1F3E-4B44-BC44-1F731564C658}" srcOrd="0" destOrd="0" presId="urn:microsoft.com/office/officeart/2018/2/layout/IconLabelDescriptionList"/>
    <dgm:cxn modelId="{A09B237D-EA0B-4F1B-B840-1EF0E6E6C32B}" type="presParOf" srcId="{D152C96C-1F3E-4B44-BC44-1F731564C658}" destId="{9D900286-822C-49EA-A88B-8BD76578A90C}" srcOrd="0" destOrd="0" presId="urn:microsoft.com/office/officeart/2018/2/layout/IconLabelDescriptionList"/>
    <dgm:cxn modelId="{C2DF456E-332C-42A1-BD94-839C15E9A82F}" type="presParOf" srcId="{D152C96C-1F3E-4B44-BC44-1F731564C658}" destId="{827988DE-9CB2-498C-AD67-170F302C1C9E}" srcOrd="1" destOrd="0" presId="urn:microsoft.com/office/officeart/2018/2/layout/IconLabelDescriptionList"/>
    <dgm:cxn modelId="{EAD928F0-D5D7-4E4D-A0CE-0DBE4B799907}" type="presParOf" srcId="{D152C96C-1F3E-4B44-BC44-1F731564C658}" destId="{380DD5EB-05F7-4917-8CDF-E94AECAEF48F}" srcOrd="2" destOrd="0" presId="urn:microsoft.com/office/officeart/2018/2/layout/IconLabelDescriptionList"/>
    <dgm:cxn modelId="{19B8761B-B7B3-4252-99EC-6B4021468FF3}" type="presParOf" srcId="{D152C96C-1F3E-4B44-BC44-1F731564C658}" destId="{CEE72734-63B7-410B-AE5F-189542B39AEA}" srcOrd="3" destOrd="0" presId="urn:microsoft.com/office/officeart/2018/2/layout/IconLabelDescriptionList"/>
    <dgm:cxn modelId="{5B3C5F39-CF94-4AFA-A4CF-B951B6382552}" type="presParOf" srcId="{D152C96C-1F3E-4B44-BC44-1F731564C658}" destId="{6A393E92-8CB8-4E64-9F09-59A0471D75B8}" srcOrd="4" destOrd="0" presId="urn:microsoft.com/office/officeart/2018/2/layout/IconLabelDescriptionList"/>
    <dgm:cxn modelId="{0C2E8AFC-CE05-4CDE-9DF6-8158AD249126}" type="presParOf" srcId="{CF5E201D-8304-4925-AD27-27E2E03486C0}" destId="{43C222A1-665B-4654-9A72-8BB565314CDD}" srcOrd="1" destOrd="0" presId="urn:microsoft.com/office/officeart/2018/2/layout/IconLabelDescriptionList"/>
    <dgm:cxn modelId="{3CA085AC-1036-4739-AC9E-43F9B3B574DA}" type="presParOf" srcId="{CF5E201D-8304-4925-AD27-27E2E03486C0}" destId="{413FD99A-8780-4444-B968-A91815BA0AD1}" srcOrd="2" destOrd="0" presId="urn:microsoft.com/office/officeart/2018/2/layout/IconLabelDescriptionList"/>
    <dgm:cxn modelId="{87036DDF-96EA-4B79-AABB-C1187A3FE302}" type="presParOf" srcId="{413FD99A-8780-4444-B968-A91815BA0AD1}" destId="{798FA1CE-D83F-45AC-AE9E-4853C3ED2C8F}" srcOrd="0" destOrd="0" presId="urn:microsoft.com/office/officeart/2018/2/layout/IconLabelDescriptionList"/>
    <dgm:cxn modelId="{4E83E0BB-46D7-4080-AF34-0A84975C60B3}" type="presParOf" srcId="{413FD99A-8780-4444-B968-A91815BA0AD1}" destId="{5C6C9FEF-C841-4F03-90DD-9E9657B1FE08}" srcOrd="1" destOrd="0" presId="urn:microsoft.com/office/officeart/2018/2/layout/IconLabelDescriptionList"/>
    <dgm:cxn modelId="{9DDFE272-B5E3-43D4-AE44-6B2965C3415A}" type="presParOf" srcId="{413FD99A-8780-4444-B968-A91815BA0AD1}" destId="{F2BAB923-6B97-48E7-96C4-15F0CCE40620}" srcOrd="2" destOrd="0" presId="urn:microsoft.com/office/officeart/2018/2/layout/IconLabelDescriptionList"/>
    <dgm:cxn modelId="{29CD4E05-E2BE-4828-AF9E-45BA3E8747CC}" type="presParOf" srcId="{413FD99A-8780-4444-B968-A91815BA0AD1}" destId="{56F9D447-5C20-4B51-9657-729F94C677FA}" srcOrd="3" destOrd="0" presId="urn:microsoft.com/office/officeart/2018/2/layout/IconLabelDescriptionList"/>
    <dgm:cxn modelId="{57369748-1825-4063-8831-761C8D3234BF}" type="presParOf" srcId="{413FD99A-8780-4444-B968-A91815BA0AD1}" destId="{9808D80F-AB9F-4E77-A85E-B811CFA44C85}" srcOrd="4" destOrd="0" presId="urn:microsoft.com/office/officeart/2018/2/layout/IconLabelDescriptionList"/>
    <dgm:cxn modelId="{79F26549-4B08-44ED-9557-C03157111181}" type="presParOf" srcId="{CF5E201D-8304-4925-AD27-27E2E03486C0}" destId="{6958A9D7-B937-4DF3-B0BA-C97DE266975B}" srcOrd="3" destOrd="0" presId="urn:microsoft.com/office/officeart/2018/2/layout/IconLabelDescriptionList"/>
    <dgm:cxn modelId="{E4D569E4-B627-4334-BB34-202ADBBDEDFD}" type="presParOf" srcId="{CF5E201D-8304-4925-AD27-27E2E03486C0}" destId="{9255E712-8CBB-4FDF-A2EC-8534C705FEBE}" srcOrd="4" destOrd="0" presId="urn:microsoft.com/office/officeart/2018/2/layout/IconLabelDescriptionList"/>
    <dgm:cxn modelId="{1C883DAC-E164-48D3-9515-A063864CDFCF}" type="presParOf" srcId="{9255E712-8CBB-4FDF-A2EC-8534C705FEBE}" destId="{DA234E6B-1E52-412F-B890-19D7AE7104A9}" srcOrd="0" destOrd="0" presId="urn:microsoft.com/office/officeart/2018/2/layout/IconLabelDescriptionList"/>
    <dgm:cxn modelId="{888A7570-2184-4DF1-B9D7-A411567489DB}" type="presParOf" srcId="{9255E712-8CBB-4FDF-A2EC-8534C705FEBE}" destId="{EE1E6756-700A-47CE-84D3-6917AC483CF9}" srcOrd="1" destOrd="0" presId="urn:microsoft.com/office/officeart/2018/2/layout/IconLabelDescriptionList"/>
    <dgm:cxn modelId="{49DFC1D8-68D0-45FE-AA0E-060352E8FEAC}" type="presParOf" srcId="{9255E712-8CBB-4FDF-A2EC-8534C705FEBE}" destId="{2DC8BAE0-9974-4F0C-BCF9-B0D7B22CF63B}" srcOrd="2" destOrd="0" presId="urn:microsoft.com/office/officeart/2018/2/layout/IconLabelDescriptionList"/>
    <dgm:cxn modelId="{B0765BB4-1280-4286-B163-BA1E3E78FDB1}" type="presParOf" srcId="{9255E712-8CBB-4FDF-A2EC-8534C705FEBE}" destId="{45FFB077-8D48-471A-8846-336DDB141460}" srcOrd="3" destOrd="0" presId="urn:microsoft.com/office/officeart/2018/2/layout/IconLabelDescriptionList"/>
    <dgm:cxn modelId="{9BD68E46-CDB0-4962-A7EF-D78DD917BBA9}" type="presParOf" srcId="{9255E712-8CBB-4FDF-A2EC-8534C705FEBE}" destId="{0D8114C7-E501-4496-B493-95363CB8638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F50A-747E-4377-804C-B3D7C944E0BD}">
      <dsp:nvSpPr>
        <dsp:cNvPr id="0" name=""/>
        <dsp:cNvSpPr/>
      </dsp:nvSpPr>
      <dsp:spPr>
        <a:xfrm>
          <a:off x="212335" y="470390"/>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D694F-9612-41C9-9D5E-E2825B621B9C}">
      <dsp:nvSpPr>
        <dsp:cNvPr id="0" name=""/>
        <dsp:cNvSpPr/>
      </dsp:nvSpPr>
      <dsp:spPr>
        <a:xfrm>
          <a:off x="492877" y="7509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036F77-ADE2-433B-8F76-BBABDC656B0A}">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i="0" kern="1200" dirty="0">
              <a:latin typeface="Constantia" panose="02030602050306030303" pitchFamily="18" charset="0"/>
            </a:rPr>
            <a:t>Objective</a:t>
          </a:r>
          <a:r>
            <a:rPr lang="en-US" sz="1300" b="0" i="0" kern="1200" dirty="0">
              <a:latin typeface="Constantia" panose="02030602050306030303" pitchFamily="18" charset="0"/>
            </a:rPr>
            <a:t>: Analyze NYC restaurant inspection data and business acceleration data to understand factors affecting inspection grades.</a:t>
          </a:r>
        </a:p>
      </dsp:txBody>
      <dsp:txXfrm>
        <a:off x="1834517" y="470390"/>
        <a:ext cx="3148942" cy="1335915"/>
      </dsp:txXfrm>
    </dsp:sp>
    <dsp:sp modelId="{DACC4848-27FF-4C5E-B930-CF50224C40A3}">
      <dsp:nvSpPr>
        <dsp:cNvPr id="0" name=""/>
        <dsp:cNvSpPr/>
      </dsp:nvSpPr>
      <dsp:spPr>
        <a:xfrm>
          <a:off x="5532139" y="470390"/>
          <a:ext cx="1335915" cy="1335915"/>
        </a:xfrm>
        <a:prstGeom prst="ellipse">
          <a:avLst/>
        </a:prstGeom>
        <a:solidFill>
          <a:schemeClr val="accent5">
            <a:hueOff val="-4050717"/>
            <a:satOff val="-275"/>
            <a:lumOff val="654"/>
            <a:alphaOff val="0"/>
          </a:schemeClr>
        </a:solidFill>
        <a:ln>
          <a:noFill/>
        </a:ln>
        <a:effectLst/>
      </dsp:spPr>
      <dsp:style>
        <a:lnRef idx="0">
          <a:scrgbClr r="0" g="0" b="0"/>
        </a:lnRef>
        <a:fillRef idx="1">
          <a:scrgbClr r="0" g="0" b="0"/>
        </a:fillRef>
        <a:effectRef idx="0">
          <a:scrgbClr r="0" g="0" b="0"/>
        </a:effectRef>
        <a:fontRef idx="minor"/>
      </dsp:style>
    </dsp:sp>
    <dsp:sp modelId="{ACBB68F1-458C-4349-B479-6D3A5F25696E}">
      <dsp:nvSpPr>
        <dsp:cNvPr id="0" name=""/>
        <dsp:cNvSpPr/>
      </dsp:nvSpPr>
      <dsp:spPr>
        <a:xfrm>
          <a:off x="5812681" y="7509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16634-DC65-4D58-B16B-87494DC85291}">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i="0" kern="1200" dirty="0">
              <a:latin typeface="Constantia" panose="02030602050306030303" pitchFamily="18" charset="0"/>
            </a:rPr>
            <a:t>Key Context</a:t>
          </a:r>
          <a:r>
            <a:rPr lang="en-US" sz="1300" b="0" i="0" kern="1200" dirty="0">
              <a:latin typeface="Constantia" panose="02030602050306030303" pitchFamily="18" charset="0"/>
            </a:rPr>
            <a:t>: NYC Department of Health and Mental Hygiene (DOHMH) assigns grades to restaurants based on health and safety inspections. These grades influence public perception and business success.</a:t>
          </a:r>
        </a:p>
      </dsp:txBody>
      <dsp:txXfrm>
        <a:off x="7154322" y="470390"/>
        <a:ext cx="3148942" cy="1335915"/>
      </dsp:txXfrm>
    </dsp:sp>
    <dsp:sp modelId="{5BDB003D-3BB3-4043-98D6-42E20E5D2ED9}">
      <dsp:nvSpPr>
        <dsp:cNvPr id="0" name=""/>
        <dsp:cNvSpPr/>
      </dsp:nvSpPr>
      <dsp:spPr>
        <a:xfrm>
          <a:off x="212335" y="2546238"/>
          <a:ext cx="1335915" cy="1335915"/>
        </a:xfrm>
        <a:prstGeom prst="ellipse">
          <a:avLst/>
        </a:prstGeom>
        <a:solidFill>
          <a:schemeClr val="accent5">
            <a:hueOff val="-8101434"/>
            <a:satOff val="-551"/>
            <a:lumOff val="1307"/>
            <a:alphaOff val="0"/>
          </a:schemeClr>
        </a:solidFill>
        <a:ln>
          <a:noFill/>
        </a:ln>
        <a:effectLst/>
      </dsp:spPr>
      <dsp:style>
        <a:lnRef idx="0">
          <a:scrgbClr r="0" g="0" b="0"/>
        </a:lnRef>
        <a:fillRef idx="1">
          <a:scrgbClr r="0" g="0" b="0"/>
        </a:fillRef>
        <a:effectRef idx="0">
          <a:scrgbClr r="0" g="0" b="0"/>
        </a:effectRef>
        <a:fontRef idx="minor"/>
      </dsp:style>
    </dsp:sp>
    <dsp:sp modelId="{CDE54973-62FD-423D-8E53-D3CF4F097B25}">
      <dsp:nvSpPr>
        <dsp:cNvPr id="0" name=""/>
        <dsp:cNvSpPr/>
      </dsp:nvSpPr>
      <dsp:spPr>
        <a:xfrm>
          <a:off x="492877" y="2826780"/>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0B98E8-4EB7-4863-B6F5-5AED0C19E7B9}">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i="0" kern="1200" dirty="0">
              <a:latin typeface="Constantia" panose="02030602050306030303" pitchFamily="18" charset="0"/>
            </a:rPr>
            <a:t>Goals</a:t>
          </a:r>
          <a:r>
            <a:rPr lang="en-US" sz="1300" b="0" i="0" kern="1200" dirty="0">
              <a:latin typeface="Constantia" panose="02030602050306030303" pitchFamily="18" charset="0"/>
            </a:rPr>
            <a:t>:  Identify patterns and trends in inspection data. Determine factors influencing restaurant inspection grades. Develop predictive models for forecasting future inspection grades. </a:t>
          </a:r>
        </a:p>
      </dsp:txBody>
      <dsp:txXfrm>
        <a:off x="1834517" y="2546238"/>
        <a:ext cx="3148942" cy="1335915"/>
      </dsp:txXfrm>
    </dsp:sp>
    <dsp:sp modelId="{F0085BEF-0B3E-4AE0-96C1-4095CE04AE25}">
      <dsp:nvSpPr>
        <dsp:cNvPr id="0" name=""/>
        <dsp:cNvSpPr/>
      </dsp:nvSpPr>
      <dsp:spPr>
        <a:xfrm>
          <a:off x="5532139" y="2546238"/>
          <a:ext cx="1335915" cy="1335915"/>
        </a:xfrm>
        <a:prstGeom prst="ellipse">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dsp:style>
    </dsp:sp>
    <dsp:sp modelId="{8E91FA4B-6EBF-41A9-B278-8C563793E760}">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640CE2-41A4-47F2-A216-1118238882DA}">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i="0" kern="1200" dirty="0">
              <a:latin typeface="Constantia" panose="02030602050306030303" pitchFamily="18" charset="0"/>
            </a:rPr>
            <a:t>Business Impact</a:t>
          </a:r>
          <a:r>
            <a:rPr lang="en-US" sz="1300" b="0" i="0" kern="1200" dirty="0">
              <a:latin typeface="Constantia" panose="02030602050306030303" pitchFamily="18" charset="0"/>
            </a:rPr>
            <a:t>:  Insights can help restaurants improve compliance and streamline operations. Publicly available grades affect customer trust and business reputation. Results may guide regulatory bodies and business stakeholders in decision-making and strategy.</a:t>
          </a:r>
        </a:p>
      </dsp:txBody>
      <dsp:txXfrm>
        <a:off x="7154322" y="2546238"/>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3E9FA-8F0B-8441-9CBD-B01FC80554D3}">
      <dsp:nvSpPr>
        <dsp:cNvPr id="0" name=""/>
        <dsp:cNvSpPr/>
      </dsp:nvSpPr>
      <dsp:spPr>
        <a:xfrm>
          <a:off x="2329474" y="832405"/>
          <a:ext cx="505093" cy="91440"/>
        </a:xfrm>
        <a:custGeom>
          <a:avLst/>
          <a:gdLst/>
          <a:ahLst/>
          <a:cxnLst/>
          <a:rect l="0" t="0" r="0" b="0"/>
          <a:pathLst>
            <a:path>
              <a:moveTo>
                <a:pt x="0" y="45720"/>
              </a:moveTo>
              <a:lnTo>
                <a:pt x="50509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8628" y="875447"/>
        <a:ext cx="26784" cy="5356"/>
      </dsp:txXfrm>
    </dsp:sp>
    <dsp:sp modelId="{B3354DD2-0106-944A-9379-B6D77A0CA07F}">
      <dsp:nvSpPr>
        <dsp:cNvPr id="0" name=""/>
        <dsp:cNvSpPr/>
      </dsp:nvSpPr>
      <dsp:spPr>
        <a:xfrm>
          <a:off x="2174" y="179395"/>
          <a:ext cx="2329100" cy="139746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Data Cleaning</a:t>
          </a:r>
          <a:r>
            <a:rPr lang="en-IN" sz="1300" b="0" i="0" kern="1200">
              <a:latin typeface="Constantia" panose="02030602050306030303" pitchFamily="18" charset="0"/>
            </a:rPr>
            <a:t>: Removed irrelevant columns and rows with excessive missing data.</a:t>
          </a:r>
          <a:endParaRPr lang="en-US" sz="1300" kern="1200">
            <a:latin typeface="Constantia" panose="02030602050306030303" pitchFamily="18" charset="0"/>
          </a:endParaRPr>
        </a:p>
      </dsp:txBody>
      <dsp:txXfrm>
        <a:off x="2174" y="179395"/>
        <a:ext cx="2329100" cy="1397460"/>
      </dsp:txXfrm>
    </dsp:sp>
    <dsp:sp modelId="{44B8FC8E-D296-DC40-ADB9-DD06BC028923}">
      <dsp:nvSpPr>
        <dsp:cNvPr id="0" name=""/>
        <dsp:cNvSpPr/>
      </dsp:nvSpPr>
      <dsp:spPr>
        <a:xfrm>
          <a:off x="5194267" y="832405"/>
          <a:ext cx="505093" cy="91440"/>
        </a:xfrm>
        <a:custGeom>
          <a:avLst/>
          <a:gdLst/>
          <a:ahLst/>
          <a:cxnLst/>
          <a:rect l="0" t="0" r="0" b="0"/>
          <a:pathLst>
            <a:path>
              <a:moveTo>
                <a:pt x="0" y="45720"/>
              </a:moveTo>
              <a:lnTo>
                <a:pt x="505093" y="45720"/>
              </a:lnTo>
            </a:path>
          </a:pathLst>
        </a:custGeom>
        <a:noFill/>
        <a:ln w="12700" cap="flat" cmpd="sng" algn="ctr">
          <a:solidFill>
            <a:schemeClr val="accent2">
              <a:hueOff val="1288722"/>
              <a:satOff val="-3699"/>
              <a:lumOff val="-5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3422" y="875447"/>
        <a:ext cx="26784" cy="5356"/>
      </dsp:txXfrm>
    </dsp:sp>
    <dsp:sp modelId="{2AFC4488-3922-8E48-BAD6-6D34FF95AAA0}">
      <dsp:nvSpPr>
        <dsp:cNvPr id="0" name=""/>
        <dsp:cNvSpPr/>
      </dsp:nvSpPr>
      <dsp:spPr>
        <a:xfrm>
          <a:off x="2866967" y="179395"/>
          <a:ext cx="2329100" cy="1397460"/>
        </a:xfrm>
        <a:prstGeom prst="rect">
          <a:avLst/>
        </a:prstGeom>
        <a:solidFill>
          <a:schemeClr val="accent2">
            <a:hueOff val="1073935"/>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Handling Missing Values</a:t>
          </a:r>
          <a:r>
            <a:rPr lang="en-IN" sz="1300" b="0" i="0" kern="1200">
              <a:latin typeface="Constantia" panose="02030602050306030303" pitchFamily="18" charset="0"/>
            </a:rPr>
            <a:t>: Imputed categorical columns with the mode and numerical columns with mean/median.</a:t>
          </a:r>
          <a:endParaRPr lang="en-US" sz="1300" kern="1200">
            <a:latin typeface="Constantia" panose="02030602050306030303" pitchFamily="18" charset="0"/>
          </a:endParaRPr>
        </a:p>
      </dsp:txBody>
      <dsp:txXfrm>
        <a:off x="2866967" y="179395"/>
        <a:ext cx="2329100" cy="1397460"/>
      </dsp:txXfrm>
    </dsp:sp>
    <dsp:sp modelId="{423AE06F-53F1-E741-9F63-72A8DF294B7B}">
      <dsp:nvSpPr>
        <dsp:cNvPr id="0" name=""/>
        <dsp:cNvSpPr/>
      </dsp:nvSpPr>
      <dsp:spPr>
        <a:xfrm>
          <a:off x="8059061" y="832405"/>
          <a:ext cx="505093" cy="91440"/>
        </a:xfrm>
        <a:custGeom>
          <a:avLst/>
          <a:gdLst/>
          <a:ahLst/>
          <a:cxnLst/>
          <a:rect l="0" t="0" r="0" b="0"/>
          <a:pathLst>
            <a:path>
              <a:moveTo>
                <a:pt x="0" y="45720"/>
              </a:moveTo>
              <a:lnTo>
                <a:pt x="505093" y="45720"/>
              </a:lnTo>
            </a:path>
          </a:pathLst>
        </a:custGeom>
        <a:noFill/>
        <a:ln w="12700" cap="flat" cmpd="sng" algn="ctr">
          <a:solidFill>
            <a:schemeClr val="accent2">
              <a:hueOff val="2577445"/>
              <a:satOff val="-7397"/>
              <a:lumOff val="-118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98215" y="875447"/>
        <a:ext cx="26784" cy="5356"/>
      </dsp:txXfrm>
    </dsp:sp>
    <dsp:sp modelId="{F6AC2382-A4F2-ED4E-A900-D98A55620EC5}">
      <dsp:nvSpPr>
        <dsp:cNvPr id="0" name=""/>
        <dsp:cNvSpPr/>
      </dsp:nvSpPr>
      <dsp:spPr>
        <a:xfrm>
          <a:off x="5731761" y="179395"/>
          <a:ext cx="2329100" cy="1397460"/>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Outlier Removal</a:t>
          </a:r>
          <a:r>
            <a:rPr lang="en-IN" sz="1300" b="0" i="0" kern="1200">
              <a:latin typeface="Constantia" panose="02030602050306030303" pitchFamily="18" charset="0"/>
            </a:rPr>
            <a:t>: Removed numerical outliers using the interquartile range (IQR) method.</a:t>
          </a:r>
          <a:endParaRPr lang="en-US" sz="1300" kern="1200">
            <a:latin typeface="Constantia" panose="02030602050306030303" pitchFamily="18" charset="0"/>
          </a:endParaRPr>
        </a:p>
      </dsp:txBody>
      <dsp:txXfrm>
        <a:off x="5731761" y="179395"/>
        <a:ext cx="2329100" cy="1397460"/>
      </dsp:txXfrm>
    </dsp:sp>
    <dsp:sp modelId="{CDCB27F3-AFEC-8340-99F4-F0E57EB83458}">
      <dsp:nvSpPr>
        <dsp:cNvPr id="0" name=""/>
        <dsp:cNvSpPr/>
      </dsp:nvSpPr>
      <dsp:spPr>
        <a:xfrm>
          <a:off x="1166724" y="1575055"/>
          <a:ext cx="8594380" cy="505093"/>
        </a:xfrm>
        <a:custGeom>
          <a:avLst/>
          <a:gdLst/>
          <a:ahLst/>
          <a:cxnLst/>
          <a:rect l="0" t="0" r="0" b="0"/>
          <a:pathLst>
            <a:path>
              <a:moveTo>
                <a:pt x="8594380" y="0"/>
              </a:moveTo>
              <a:lnTo>
                <a:pt x="8594380" y="269646"/>
              </a:lnTo>
              <a:lnTo>
                <a:pt x="0" y="269646"/>
              </a:lnTo>
              <a:lnTo>
                <a:pt x="0" y="505093"/>
              </a:lnTo>
            </a:path>
          </a:pathLst>
        </a:custGeom>
        <a:noFill/>
        <a:ln w="12700" cap="flat" cmpd="sng" algn="ctr">
          <a:solidFill>
            <a:schemeClr val="accent2">
              <a:hueOff val="3866168"/>
              <a:satOff val="-11096"/>
              <a:lumOff val="-17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8638" y="1824924"/>
        <a:ext cx="430552" cy="5356"/>
      </dsp:txXfrm>
    </dsp:sp>
    <dsp:sp modelId="{70E266F4-823D-5545-8880-55E035076330}">
      <dsp:nvSpPr>
        <dsp:cNvPr id="0" name=""/>
        <dsp:cNvSpPr/>
      </dsp:nvSpPr>
      <dsp:spPr>
        <a:xfrm>
          <a:off x="8596554" y="179395"/>
          <a:ext cx="2329100" cy="1397460"/>
        </a:xfrm>
        <a:prstGeom prst="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Data Transformation</a:t>
          </a:r>
          <a:r>
            <a:rPr lang="en-IN" sz="1300" b="0" i="0" kern="1200">
              <a:latin typeface="Constantia" panose="02030602050306030303" pitchFamily="18" charset="0"/>
            </a:rPr>
            <a:t>: Converted categorical columns to 'category' data type and applied one-hot encoding.</a:t>
          </a:r>
          <a:endParaRPr lang="en-US" sz="1300" kern="1200">
            <a:latin typeface="Constantia" panose="02030602050306030303" pitchFamily="18" charset="0"/>
          </a:endParaRPr>
        </a:p>
      </dsp:txBody>
      <dsp:txXfrm>
        <a:off x="8596554" y="179395"/>
        <a:ext cx="2329100" cy="1397460"/>
      </dsp:txXfrm>
    </dsp:sp>
    <dsp:sp modelId="{B364A3A1-4EB2-A845-A71D-8EE72E09A7AC}">
      <dsp:nvSpPr>
        <dsp:cNvPr id="0" name=""/>
        <dsp:cNvSpPr/>
      </dsp:nvSpPr>
      <dsp:spPr>
        <a:xfrm>
          <a:off x="2329474" y="2765559"/>
          <a:ext cx="505093" cy="91440"/>
        </a:xfrm>
        <a:custGeom>
          <a:avLst/>
          <a:gdLst/>
          <a:ahLst/>
          <a:cxnLst/>
          <a:rect l="0" t="0" r="0" b="0"/>
          <a:pathLst>
            <a:path>
              <a:moveTo>
                <a:pt x="0" y="45720"/>
              </a:moveTo>
              <a:lnTo>
                <a:pt x="505093" y="45720"/>
              </a:lnTo>
            </a:path>
          </a:pathLst>
        </a:custGeom>
        <a:noFill/>
        <a:ln w="12700" cap="flat" cmpd="sng" algn="ctr">
          <a:solidFill>
            <a:schemeClr val="accent2">
              <a:hueOff val="5154890"/>
              <a:satOff val="-14794"/>
              <a:lumOff val="-236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8628" y="2808600"/>
        <a:ext cx="26784" cy="5356"/>
      </dsp:txXfrm>
    </dsp:sp>
    <dsp:sp modelId="{277DACA5-D75E-7849-8B32-A14566372329}">
      <dsp:nvSpPr>
        <dsp:cNvPr id="0" name=""/>
        <dsp:cNvSpPr/>
      </dsp:nvSpPr>
      <dsp:spPr>
        <a:xfrm>
          <a:off x="2174" y="2112549"/>
          <a:ext cx="2329100" cy="1397460"/>
        </a:xfrm>
        <a:prstGeom prst="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Feature Engineering</a:t>
          </a:r>
          <a:r>
            <a:rPr lang="en-IN" sz="1300" b="0" i="0" kern="1200" dirty="0">
              <a:latin typeface="Constantia" panose="02030602050306030303" pitchFamily="18" charset="0"/>
            </a:rPr>
            <a:t>: Extracted date-based features and additional indicators for critical data points.</a:t>
          </a:r>
          <a:endParaRPr lang="en-US" sz="1300" kern="1200" dirty="0">
            <a:latin typeface="Constantia" panose="02030602050306030303" pitchFamily="18" charset="0"/>
          </a:endParaRPr>
        </a:p>
      </dsp:txBody>
      <dsp:txXfrm>
        <a:off x="2174" y="2112549"/>
        <a:ext cx="2329100" cy="1397460"/>
      </dsp:txXfrm>
    </dsp:sp>
    <dsp:sp modelId="{7D1E5DD4-BF8E-F040-9144-BDA77647DC61}">
      <dsp:nvSpPr>
        <dsp:cNvPr id="0" name=""/>
        <dsp:cNvSpPr/>
      </dsp:nvSpPr>
      <dsp:spPr>
        <a:xfrm>
          <a:off x="5194267" y="2765559"/>
          <a:ext cx="505093" cy="91440"/>
        </a:xfrm>
        <a:custGeom>
          <a:avLst/>
          <a:gdLst/>
          <a:ahLst/>
          <a:cxnLst/>
          <a:rect l="0" t="0" r="0" b="0"/>
          <a:pathLst>
            <a:path>
              <a:moveTo>
                <a:pt x="0" y="45720"/>
              </a:moveTo>
              <a:lnTo>
                <a:pt x="505093" y="45720"/>
              </a:lnTo>
            </a:path>
          </a:pathLst>
        </a:custGeom>
        <a:noFill/>
        <a:ln w="12700" cap="flat" cmpd="sng" algn="ctr">
          <a:solidFill>
            <a:schemeClr val="accent2">
              <a:hueOff val="6443612"/>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3422" y="2808600"/>
        <a:ext cx="26784" cy="5356"/>
      </dsp:txXfrm>
    </dsp:sp>
    <dsp:sp modelId="{1C4A0A73-7E14-C041-9B1A-A2F2425D3235}">
      <dsp:nvSpPr>
        <dsp:cNvPr id="0" name=""/>
        <dsp:cNvSpPr/>
      </dsp:nvSpPr>
      <dsp:spPr>
        <a:xfrm>
          <a:off x="2866967" y="2112549"/>
          <a:ext cx="2329100" cy="1397460"/>
        </a:xfrm>
        <a:prstGeom prst="rect">
          <a:avLst/>
        </a:prstGeom>
        <a:solidFill>
          <a:schemeClr val="accent2">
            <a:hueOff val="5369677"/>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Duplicate Handling</a:t>
          </a:r>
          <a:r>
            <a:rPr lang="en-IN" sz="1300" b="0" i="0" kern="1200">
              <a:latin typeface="Constantia" panose="02030602050306030303" pitchFamily="18" charset="0"/>
            </a:rPr>
            <a:t>: Checked and removed any duplicate rows.</a:t>
          </a:r>
          <a:endParaRPr lang="en-US" sz="1300" kern="1200">
            <a:latin typeface="Constantia" panose="02030602050306030303" pitchFamily="18" charset="0"/>
          </a:endParaRPr>
        </a:p>
      </dsp:txBody>
      <dsp:txXfrm>
        <a:off x="2866967" y="2112549"/>
        <a:ext cx="2329100" cy="1397460"/>
      </dsp:txXfrm>
    </dsp:sp>
    <dsp:sp modelId="{9E6E98F3-31D6-0446-8C29-7E5CA9DBDF8F}">
      <dsp:nvSpPr>
        <dsp:cNvPr id="0" name=""/>
        <dsp:cNvSpPr/>
      </dsp:nvSpPr>
      <dsp:spPr>
        <a:xfrm>
          <a:off x="5731761" y="2112549"/>
          <a:ext cx="2329100" cy="1397460"/>
        </a:xfrm>
        <a:prstGeom prst="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Data Standardization</a:t>
          </a:r>
          <a:r>
            <a:rPr lang="en-IN" sz="1300" b="0" i="0" kern="1200" dirty="0">
              <a:latin typeface="Constantia" panose="02030602050306030303" pitchFamily="18" charset="0"/>
            </a:rPr>
            <a:t>: Standardized numerical columns using StandardScaler for consistency in modelling.</a:t>
          </a:r>
          <a:endParaRPr lang="en-US" sz="1300" kern="1200" dirty="0">
            <a:latin typeface="Constantia" panose="02030602050306030303" pitchFamily="18" charset="0"/>
          </a:endParaRPr>
        </a:p>
      </dsp:txBody>
      <dsp:txXfrm>
        <a:off x="5731761" y="2112549"/>
        <a:ext cx="2329100" cy="1397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27FF8-104B-4529-8F1B-A0E3384D2679}">
      <dsp:nvSpPr>
        <dsp:cNvPr id="0" name=""/>
        <dsp:cNvSpPr/>
      </dsp:nvSpPr>
      <dsp:spPr>
        <a:xfrm>
          <a:off x="82613"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D82BC-642F-4A7F-A875-32CD4281DCE0}">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716A2-E020-49F3-8442-BCF78B256D9F}">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latin typeface="Constantia" panose="02030602050306030303" pitchFamily="18" charset="0"/>
            </a:rPr>
            <a:t>Data Overview</a:t>
          </a:r>
          <a:r>
            <a:rPr lang="en-IN" sz="1100" b="0" i="0" kern="1200" dirty="0">
              <a:latin typeface="Constantia" panose="02030602050306030303" pitchFamily="18" charset="0"/>
            </a:rPr>
            <a:t>: Examined 219,276 records with 27 columns, including information on restaurant inspections, scores, grades, and violation details.</a:t>
          </a:r>
          <a:endParaRPr lang="en-US" sz="1100" kern="1200" dirty="0">
            <a:latin typeface="Constantia" panose="02030602050306030303" pitchFamily="18" charset="0"/>
          </a:endParaRPr>
        </a:p>
      </dsp:txBody>
      <dsp:txXfrm>
        <a:off x="1172126" y="90072"/>
        <a:ext cx="2114937" cy="897246"/>
      </dsp:txXfrm>
    </dsp:sp>
    <dsp:sp modelId="{B3A4443B-C9CE-4954-879E-6ECAC7F86079}">
      <dsp:nvSpPr>
        <dsp:cNvPr id="0" name=""/>
        <dsp:cNvSpPr/>
      </dsp:nvSpPr>
      <dsp:spPr>
        <a:xfrm>
          <a:off x="3655575"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7F9AD-5A51-4E8E-AD9E-CDA09C0BBB30}">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E516A-30F5-47F9-89DB-5092C5899ADE}">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latin typeface="Constantia" panose="02030602050306030303" pitchFamily="18" charset="0"/>
            </a:rPr>
            <a:t>Missing Values</a:t>
          </a:r>
          <a:r>
            <a:rPr lang="en-IN" sz="1100" b="0" i="0" kern="1200" dirty="0">
              <a:latin typeface="Constantia" panose="02030602050306030303" pitchFamily="18" charset="0"/>
            </a:rPr>
            <a:t>: Identified missing data in key columns, imputed with mode for categorical and mean for numerical features.</a:t>
          </a:r>
          <a:endParaRPr lang="en-US" sz="1100" kern="1200" dirty="0">
            <a:latin typeface="Constantia" panose="02030602050306030303" pitchFamily="18" charset="0"/>
          </a:endParaRPr>
        </a:p>
      </dsp:txBody>
      <dsp:txXfrm>
        <a:off x="4745088" y="90072"/>
        <a:ext cx="2114937" cy="897246"/>
      </dsp:txXfrm>
    </dsp:sp>
    <dsp:sp modelId="{8C2B08A2-C7D0-49F6-AB8A-71717D764BE3}">
      <dsp:nvSpPr>
        <dsp:cNvPr id="0" name=""/>
        <dsp:cNvSpPr/>
      </dsp:nvSpPr>
      <dsp:spPr>
        <a:xfrm>
          <a:off x="7228536"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FB6EE-7B5D-4A57-BFD7-0B6E435C15FD}">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EB4B2-55C5-4A8D-B00F-0D33E21D2861}">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latin typeface="Constantia" panose="02030602050306030303" pitchFamily="18" charset="0"/>
            </a:rPr>
            <a:t>Outliers Detection</a:t>
          </a:r>
          <a:r>
            <a:rPr lang="en-IN" sz="1100" b="0" i="0" kern="1200">
              <a:latin typeface="Constantia" panose="02030602050306030303" pitchFamily="18" charset="0"/>
            </a:rPr>
            <a:t>: Discovered and handled outliers in numerical columns like SCORE, Latitude, and Longitude using the interquartile range (IQR) method.</a:t>
          </a:r>
          <a:endParaRPr lang="en-US" sz="1100" kern="1200">
            <a:latin typeface="Constantia" panose="02030602050306030303" pitchFamily="18" charset="0"/>
          </a:endParaRPr>
        </a:p>
      </dsp:txBody>
      <dsp:txXfrm>
        <a:off x="8318049" y="90072"/>
        <a:ext cx="2114937" cy="897246"/>
      </dsp:txXfrm>
    </dsp:sp>
    <dsp:sp modelId="{8C6BFE3B-98F4-4347-8AFC-3ADD21197AA4}">
      <dsp:nvSpPr>
        <dsp:cNvPr id="0" name=""/>
        <dsp:cNvSpPr/>
      </dsp:nvSpPr>
      <dsp:spPr>
        <a:xfrm>
          <a:off x="82613"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873B6-01F5-4626-9F1A-C7C29B4727C2}">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00C7D-3290-42DE-9B91-90635EE80C0B}">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latin typeface="Constantia" panose="02030602050306030303" pitchFamily="18" charset="0"/>
            </a:rPr>
            <a:t>Distribution Analysis</a:t>
          </a:r>
          <a:r>
            <a:rPr lang="en-IN" sz="1100" b="0" i="0" kern="1200">
              <a:latin typeface="Constantia" panose="02030602050306030303" pitchFamily="18" charset="0"/>
            </a:rPr>
            <a:t>: Observed skewed distributions in key columns like SCORE, with most scores high and a few lower scores indicating non-compliance.</a:t>
          </a:r>
          <a:endParaRPr lang="en-US" sz="1100" kern="1200">
            <a:latin typeface="Constantia" panose="02030602050306030303" pitchFamily="18" charset="0"/>
          </a:endParaRPr>
        </a:p>
      </dsp:txBody>
      <dsp:txXfrm>
        <a:off x="1172126" y="1727045"/>
        <a:ext cx="2114937" cy="897246"/>
      </dsp:txXfrm>
    </dsp:sp>
    <dsp:sp modelId="{87A65C20-AB9F-4372-B1CD-C88453E9F209}">
      <dsp:nvSpPr>
        <dsp:cNvPr id="0" name=""/>
        <dsp:cNvSpPr/>
      </dsp:nvSpPr>
      <dsp:spPr>
        <a:xfrm>
          <a:off x="3655575"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9300A-1644-4EE6-B71B-35AE9237988E}">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E1395-7051-4E87-BDAA-C30F5FCD41CC}">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latin typeface="Constantia" panose="02030602050306030303" pitchFamily="18" charset="0"/>
            </a:rPr>
            <a:t>Correlation and Feature Importance</a:t>
          </a:r>
          <a:r>
            <a:rPr lang="en-IN" sz="1100" b="0" i="0" kern="1200">
              <a:latin typeface="Constantia" panose="02030602050306030303" pitchFamily="18" charset="0"/>
            </a:rPr>
            <a:t>: Analysed correlations between numerical features and identified critical variables, such as SCORE, ZIPCODE, and INSPECTION DATE.</a:t>
          </a:r>
          <a:endParaRPr lang="en-US" sz="1100" kern="1200">
            <a:latin typeface="Constantia" panose="02030602050306030303" pitchFamily="18" charset="0"/>
          </a:endParaRPr>
        </a:p>
      </dsp:txBody>
      <dsp:txXfrm>
        <a:off x="4745088" y="1727045"/>
        <a:ext cx="2114937" cy="897246"/>
      </dsp:txXfrm>
    </dsp:sp>
    <dsp:sp modelId="{8742E37C-9647-4BDB-9750-27144B699F7F}">
      <dsp:nvSpPr>
        <dsp:cNvPr id="0" name=""/>
        <dsp:cNvSpPr/>
      </dsp:nvSpPr>
      <dsp:spPr>
        <a:xfrm>
          <a:off x="7228536"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7E370-B966-4146-A37D-557E35F77468}">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2E080-0307-486F-91BB-C312647CB9F1}">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latin typeface="Constantia" panose="02030602050306030303" pitchFamily="18" charset="0"/>
            </a:rPr>
            <a:t>Trend Analysis</a:t>
          </a:r>
          <a:r>
            <a:rPr lang="en-IN" sz="1100" b="0" i="0" kern="1200">
              <a:latin typeface="Constantia" panose="02030602050306030303" pitchFamily="18" charset="0"/>
            </a:rPr>
            <a:t>: Detected trends in inspection dates, showing a sharp increase in inspections from the late 1990s to the 2020s, with periodic peaks suggesting seasonal or event-driven patterns.</a:t>
          </a:r>
          <a:endParaRPr lang="en-US" sz="1100" kern="1200">
            <a:latin typeface="Constantia" panose="02030602050306030303" pitchFamily="18" charset="0"/>
          </a:endParaRPr>
        </a:p>
      </dsp:txBody>
      <dsp:txXfrm>
        <a:off x="8318049" y="1727045"/>
        <a:ext cx="2114937" cy="897246"/>
      </dsp:txXfrm>
    </dsp:sp>
    <dsp:sp modelId="{8FCB5605-1CF7-44B1-9AF4-5AA2CA802117}">
      <dsp:nvSpPr>
        <dsp:cNvPr id="0" name=""/>
        <dsp:cNvSpPr/>
      </dsp:nvSpPr>
      <dsp:spPr>
        <a:xfrm>
          <a:off x="82613" y="336401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6D448-24A5-4933-911B-89AB14CFE4F8}">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9E3F6-E660-4AF2-A01F-02B2045F1D63}">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latin typeface="Constantia" panose="02030602050306030303" pitchFamily="18" charset="0"/>
            </a:rPr>
            <a:t>Geographical Insights</a:t>
          </a:r>
          <a:r>
            <a:rPr lang="en-IN" sz="1100" b="0" i="0" kern="1200" dirty="0">
              <a:latin typeface="Constantia" panose="02030602050306030303" pitchFamily="18" charset="0"/>
            </a:rPr>
            <a:t>: Analysed inspection scores by borough, identifying consistent performance with some variability across different areas.</a:t>
          </a:r>
          <a:endParaRPr lang="en-US" sz="1100" kern="1200" dirty="0">
            <a:latin typeface="Constantia" panose="02030602050306030303" pitchFamily="18" charset="0"/>
          </a:endParaRPr>
        </a:p>
      </dsp:txBody>
      <dsp:txXfrm>
        <a:off x="1172126" y="3364019"/>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B6AB6-2D63-7748-973B-BFA8E99CFB3F}">
      <dsp:nvSpPr>
        <dsp:cNvPr id="0" name=""/>
        <dsp:cNvSpPr/>
      </dsp:nvSpPr>
      <dsp:spPr>
        <a:xfrm>
          <a:off x="2329474" y="832405"/>
          <a:ext cx="505093" cy="91440"/>
        </a:xfrm>
        <a:custGeom>
          <a:avLst/>
          <a:gdLst/>
          <a:ahLst/>
          <a:cxnLst/>
          <a:rect l="0" t="0" r="0" b="0"/>
          <a:pathLst>
            <a:path>
              <a:moveTo>
                <a:pt x="0" y="45720"/>
              </a:moveTo>
              <a:lnTo>
                <a:pt x="50509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8628" y="875447"/>
        <a:ext cx="26784" cy="5356"/>
      </dsp:txXfrm>
    </dsp:sp>
    <dsp:sp modelId="{C294AFB6-4947-584B-8DC1-D947065AF7B9}">
      <dsp:nvSpPr>
        <dsp:cNvPr id="0" name=""/>
        <dsp:cNvSpPr/>
      </dsp:nvSpPr>
      <dsp:spPr>
        <a:xfrm>
          <a:off x="2174" y="179395"/>
          <a:ext cx="2329100" cy="139746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Data Cleaning</a:t>
          </a:r>
          <a:r>
            <a:rPr lang="en-IN" sz="1300" b="0" i="0" kern="1200" dirty="0">
              <a:latin typeface="Constantia" panose="02030602050306030303" pitchFamily="18" charset="0"/>
            </a:rPr>
            <a:t>: Dropped irrelevant or redundant columns.</a:t>
          </a:r>
          <a:endParaRPr lang="en-US" sz="1300" kern="1200" dirty="0">
            <a:latin typeface="Constantia" panose="02030602050306030303" pitchFamily="18" charset="0"/>
          </a:endParaRPr>
        </a:p>
      </dsp:txBody>
      <dsp:txXfrm>
        <a:off x="2174" y="179395"/>
        <a:ext cx="2329100" cy="1397460"/>
      </dsp:txXfrm>
    </dsp:sp>
    <dsp:sp modelId="{3940A8CC-7C5B-EF47-A8DF-0A07C846C6AD}">
      <dsp:nvSpPr>
        <dsp:cNvPr id="0" name=""/>
        <dsp:cNvSpPr/>
      </dsp:nvSpPr>
      <dsp:spPr>
        <a:xfrm>
          <a:off x="5194267" y="832405"/>
          <a:ext cx="505093" cy="91440"/>
        </a:xfrm>
        <a:custGeom>
          <a:avLst/>
          <a:gdLst/>
          <a:ahLst/>
          <a:cxnLst/>
          <a:rect l="0" t="0" r="0" b="0"/>
          <a:pathLst>
            <a:path>
              <a:moveTo>
                <a:pt x="0" y="45720"/>
              </a:moveTo>
              <a:lnTo>
                <a:pt x="505093" y="45720"/>
              </a:lnTo>
            </a:path>
          </a:pathLst>
        </a:custGeom>
        <a:noFill/>
        <a:ln w="12700" cap="flat" cmpd="sng" algn="ctr">
          <a:solidFill>
            <a:schemeClr val="accent2">
              <a:hueOff val="1288722"/>
              <a:satOff val="-3699"/>
              <a:lumOff val="-5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3422" y="875447"/>
        <a:ext cx="26784" cy="5356"/>
      </dsp:txXfrm>
    </dsp:sp>
    <dsp:sp modelId="{DBDCD348-2A39-C341-B85E-15A5FCBA3161}">
      <dsp:nvSpPr>
        <dsp:cNvPr id="0" name=""/>
        <dsp:cNvSpPr/>
      </dsp:nvSpPr>
      <dsp:spPr>
        <a:xfrm>
          <a:off x="2866967" y="179395"/>
          <a:ext cx="2329100" cy="1397460"/>
        </a:xfrm>
        <a:prstGeom prst="rect">
          <a:avLst/>
        </a:prstGeom>
        <a:solidFill>
          <a:schemeClr val="accent2">
            <a:hueOff val="1073935"/>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Handling Missing Values</a:t>
          </a:r>
          <a:r>
            <a:rPr lang="en-IN" sz="1300" b="0" i="0" kern="1200" dirty="0">
              <a:latin typeface="Constantia" panose="02030602050306030303" pitchFamily="18" charset="0"/>
            </a:rPr>
            <a:t>: Imputed categorical columns with mode and numerical columns with mean/median.</a:t>
          </a:r>
          <a:endParaRPr lang="en-US" sz="1300" kern="1200" dirty="0">
            <a:latin typeface="Constantia" panose="02030602050306030303" pitchFamily="18" charset="0"/>
          </a:endParaRPr>
        </a:p>
      </dsp:txBody>
      <dsp:txXfrm>
        <a:off x="2866967" y="179395"/>
        <a:ext cx="2329100" cy="1397460"/>
      </dsp:txXfrm>
    </dsp:sp>
    <dsp:sp modelId="{AFC1B613-519F-2041-AAD1-46970BE06210}">
      <dsp:nvSpPr>
        <dsp:cNvPr id="0" name=""/>
        <dsp:cNvSpPr/>
      </dsp:nvSpPr>
      <dsp:spPr>
        <a:xfrm>
          <a:off x="8059061" y="832405"/>
          <a:ext cx="505093" cy="91440"/>
        </a:xfrm>
        <a:custGeom>
          <a:avLst/>
          <a:gdLst/>
          <a:ahLst/>
          <a:cxnLst/>
          <a:rect l="0" t="0" r="0" b="0"/>
          <a:pathLst>
            <a:path>
              <a:moveTo>
                <a:pt x="0" y="45720"/>
              </a:moveTo>
              <a:lnTo>
                <a:pt x="505093" y="45720"/>
              </a:lnTo>
            </a:path>
          </a:pathLst>
        </a:custGeom>
        <a:noFill/>
        <a:ln w="12700" cap="flat" cmpd="sng" algn="ctr">
          <a:solidFill>
            <a:schemeClr val="accent2">
              <a:hueOff val="2577445"/>
              <a:satOff val="-7397"/>
              <a:lumOff val="-118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98215" y="875447"/>
        <a:ext cx="26784" cy="5356"/>
      </dsp:txXfrm>
    </dsp:sp>
    <dsp:sp modelId="{385D34F5-0E88-584C-AC20-481F19590282}">
      <dsp:nvSpPr>
        <dsp:cNvPr id="0" name=""/>
        <dsp:cNvSpPr/>
      </dsp:nvSpPr>
      <dsp:spPr>
        <a:xfrm>
          <a:off x="5731761" y="179395"/>
          <a:ext cx="2329100" cy="1397460"/>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Data Transformation</a:t>
          </a:r>
          <a:r>
            <a:rPr lang="en-IN" sz="1300" b="0" i="0" kern="1200" dirty="0">
              <a:latin typeface="Constantia" panose="02030602050306030303" pitchFamily="18" charset="0"/>
            </a:rPr>
            <a:t>: Converted ZIP codes to strings, cleaned leading/trailing spaces, and standardized formats.</a:t>
          </a:r>
          <a:endParaRPr lang="en-US" sz="1300" kern="1200" dirty="0">
            <a:latin typeface="Constantia" panose="02030602050306030303" pitchFamily="18" charset="0"/>
          </a:endParaRPr>
        </a:p>
      </dsp:txBody>
      <dsp:txXfrm>
        <a:off x="5731761" y="179395"/>
        <a:ext cx="2329100" cy="1397460"/>
      </dsp:txXfrm>
    </dsp:sp>
    <dsp:sp modelId="{EE93003C-DFD6-5B48-A67F-CF3BE6E4DA91}">
      <dsp:nvSpPr>
        <dsp:cNvPr id="0" name=""/>
        <dsp:cNvSpPr/>
      </dsp:nvSpPr>
      <dsp:spPr>
        <a:xfrm>
          <a:off x="1166724" y="1575055"/>
          <a:ext cx="8594380" cy="505093"/>
        </a:xfrm>
        <a:custGeom>
          <a:avLst/>
          <a:gdLst/>
          <a:ahLst/>
          <a:cxnLst/>
          <a:rect l="0" t="0" r="0" b="0"/>
          <a:pathLst>
            <a:path>
              <a:moveTo>
                <a:pt x="8594380" y="0"/>
              </a:moveTo>
              <a:lnTo>
                <a:pt x="8594380" y="269646"/>
              </a:lnTo>
              <a:lnTo>
                <a:pt x="0" y="269646"/>
              </a:lnTo>
              <a:lnTo>
                <a:pt x="0" y="505093"/>
              </a:lnTo>
            </a:path>
          </a:pathLst>
        </a:custGeom>
        <a:noFill/>
        <a:ln w="12700" cap="flat" cmpd="sng" algn="ctr">
          <a:solidFill>
            <a:schemeClr val="accent2">
              <a:hueOff val="3866168"/>
              <a:satOff val="-11096"/>
              <a:lumOff val="-17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8638" y="1824924"/>
        <a:ext cx="430552" cy="5356"/>
      </dsp:txXfrm>
    </dsp:sp>
    <dsp:sp modelId="{53445185-6A59-F74B-A88A-6993A63A401C}">
      <dsp:nvSpPr>
        <dsp:cNvPr id="0" name=""/>
        <dsp:cNvSpPr/>
      </dsp:nvSpPr>
      <dsp:spPr>
        <a:xfrm>
          <a:off x="8596554" y="179395"/>
          <a:ext cx="2329100" cy="1397460"/>
        </a:xfrm>
        <a:prstGeom prst="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Handling Outliers</a:t>
          </a:r>
          <a:r>
            <a:rPr lang="en-IN" sz="1300" b="0" i="0" kern="1200" dirty="0">
              <a:latin typeface="Constantia" panose="02030602050306030303" pitchFamily="18" charset="0"/>
            </a:rPr>
            <a:t>: Capped or removed numerical outliers based on the interquartile range (IQR) method.</a:t>
          </a:r>
          <a:endParaRPr lang="en-US" sz="1300" kern="1200" dirty="0">
            <a:latin typeface="Constantia" panose="02030602050306030303" pitchFamily="18" charset="0"/>
          </a:endParaRPr>
        </a:p>
      </dsp:txBody>
      <dsp:txXfrm>
        <a:off x="8596554" y="179395"/>
        <a:ext cx="2329100" cy="1397460"/>
      </dsp:txXfrm>
    </dsp:sp>
    <dsp:sp modelId="{EC32BCCD-306C-6045-84CC-E739AC8388D2}">
      <dsp:nvSpPr>
        <dsp:cNvPr id="0" name=""/>
        <dsp:cNvSpPr/>
      </dsp:nvSpPr>
      <dsp:spPr>
        <a:xfrm>
          <a:off x="2329474" y="2765559"/>
          <a:ext cx="505093" cy="91440"/>
        </a:xfrm>
        <a:custGeom>
          <a:avLst/>
          <a:gdLst/>
          <a:ahLst/>
          <a:cxnLst/>
          <a:rect l="0" t="0" r="0" b="0"/>
          <a:pathLst>
            <a:path>
              <a:moveTo>
                <a:pt x="0" y="45720"/>
              </a:moveTo>
              <a:lnTo>
                <a:pt x="505093" y="45720"/>
              </a:lnTo>
            </a:path>
          </a:pathLst>
        </a:custGeom>
        <a:noFill/>
        <a:ln w="12700" cap="flat" cmpd="sng" algn="ctr">
          <a:solidFill>
            <a:schemeClr val="accent2">
              <a:hueOff val="5154890"/>
              <a:satOff val="-14794"/>
              <a:lumOff val="-236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8628" y="2808600"/>
        <a:ext cx="26784" cy="5356"/>
      </dsp:txXfrm>
    </dsp:sp>
    <dsp:sp modelId="{A2BA00CF-893C-9A4B-8759-CF88FEB155BD}">
      <dsp:nvSpPr>
        <dsp:cNvPr id="0" name=""/>
        <dsp:cNvSpPr/>
      </dsp:nvSpPr>
      <dsp:spPr>
        <a:xfrm>
          <a:off x="2174" y="2112549"/>
          <a:ext cx="2329100" cy="1397460"/>
        </a:xfrm>
        <a:prstGeom prst="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Feature Engineering</a:t>
          </a:r>
          <a:r>
            <a:rPr lang="en-IN" sz="1300" b="0" i="0" kern="1200" dirty="0">
              <a:latin typeface="Constantia" panose="02030602050306030303" pitchFamily="18" charset="0"/>
            </a:rPr>
            <a:t>: Created additional features from existing columns, such as binning employee counts into ranges.</a:t>
          </a:r>
          <a:endParaRPr lang="en-US" sz="1300" kern="1200" dirty="0">
            <a:latin typeface="Constantia" panose="02030602050306030303" pitchFamily="18" charset="0"/>
          </a:endParaRPr>
        </a:p>
      </dsp:txBody>
      <dsp:txXfrm>
        <a:off x="2174" y="2112549"/>
        <a:ext cx="2329100" cy="1397460"/>
      </dsp:txXfrm>
    </dsp:sp>
    <dsp:sp modelId="{37DBBC18-4F19-9F49-9EEB-E96BCA02DF63}">
      <dsp:nvSpPr>
        <dsp:cNvPr id="0" name=""/>
        <dsp:cNvSpPr/>
      </dsp:nvSpPr>
      <dsp:spPr>
        <a:xfrm>
          <a:off x="5194267" y="2765559"/>
          <a:ext cx="505093" cy="91440"/>
        </a:xfrm>
        <a:custGeom>
          <a:avLst/>
          <a:gdLst/>
          <a:ahLst/>
          <a:cxnLst/>
          <a:rect l="0" t="0" r="0" b="0"/>
          <a:pathLst>
            <a:path>
              <a:moveTo>
                <a:pt x="0" y="45720"/>
              </a:moveTo>
              <a:lnTo>
                <a:pt x="505093" y="45720"/>
              </a:lnTo>
            </a:path>
          </a:pathLst>
        </a:custGeom>
        <a:noFill/>
        <a:ln w="12700" cap="flat" cmpd="sng" algn="ctr">
          <a:solidFill>
            <a:schemeClr val="accent2">
              <a:hueOff val="6443612"/>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3422" y="2808600"/>
        <a:ext cx="26784" cy="5356"/>
      </dsp:txXfrm>
    </dsp:sp>
    <dsp:sp modelId="{B8D06F07-858E-B54B-8FBD-DA246F1C0761}">
      <dsp:nvSpPr>
        <dsp:cNvPr id="0" name=""/>
        <dsp:cNvSpPr/>
      </dsp:nvSpPr>
      <dsp:spPr>
        <a:xfrm>
          <a:off x="2866967" y="2112549"/>
          <a:ext cx="2329100" cy="1397460"/>
        </a:xfrm>
        <a:prstGeom prst="rect">
          <a:avLst/>
        </a:prstGeom>
        <a:solidFill>
          <a:schemeClr val="accent2">
            <a:hueOff val="5369677"/>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Data Standardization</a:t>
          </a:r>
          <a:r>
            <a:rPr lang="en-IN" sz="1300" b="0" i="0" kern="1200" dirty="0">
              <a:latin typeface="Constantia" panose="02030602050306030303" pitchFamily="18" charset="0"/>
            </a:rPr>
            <a:t>: Applied StandardScaler to numerical columns for modelling consistency.</a:t>
          </a:r>
          <a:endParaRPr lang="en-US" sz="1300" kern="1200" dirty="0">
            <a:latin typeface="Constantia" panose="02030602050306030303" pitchFamily="18" charset="0"/>
          </a:endParaRPr>
        </a:p>
      </dsp:txBody>
      <dsp:txXfrm>
        <a:off x="2866967" y="2112549"/>
        <a:ext cx="2329100" cy="1397460"/>
      </dsp:txXfrm>
    </dsp:sp>
    <dsp:sp modelId="{F2B60167-BA7B-7B44-A295-3D2E793955C0}">
      <dsp:nvSpPr>
        <dsp:cNvPr id="0" name=""/>
        <dsp:cNvSpPr/>
      </dsp:nvSpPr>
      <dsp:spPr>
        <a:xfrm>
          <a:off x="5731761" y="2112549"/>
          <a:ext cx="2329100" cy="1397460"/>
        </a:xfrm>
        <a:prstGeom prst="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Duplicate Handling</a:t>
          </a:r>
          <a:r>
            <a:rPr lang="en-IN" sz="1300" b="0" i="0" kern="1200" dirty="0">
              <a:latin typeface="Constantia" panose="02030602050306030303" pitchFamily="18" charset="0"/>
            </a:rPr>
            <a:t>: Checked and removed duplicate rows to ensure data integrity</a:t>
          </a:r>
          <a:r>
            <a:rPr lang="en-IN" sz="1300" b="0" i="0" kern="1200" dirty="0"/>
            <a:t>.</a:t>
          </a:r>
          <a:endParaRPr lang="en-US" sz="1300" kern="1200" dirty="0"/>
        </a:p>
      </dsp:txBody>
      <dsp:txXfrm>
        <a:off x="5731761" y="2112549"/>
        <a:ext cx="2329100" cy="13974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7498C-B601-9A4B-A526-79BE5D047EAF}">
      <dsp:nvSpPr>
        <dsp:cNvPr id="0" name=""/>
        <dsp:cNvSpPr/>
      </dsp:nvSpPr>
      <dsp:spPr>
        <a:xfrm>
          <a:off x="3080" y="587032"/>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Basic Overview</a:t>
          </a:r>
          <a:r>
            <a:rPr lang="en-IN" sz="1300" b="0" i="0" kern="1200" dirty="0">
              <a:latin typeface="Constantia" panose="02030602050306030303" pitchFamily="18" charset="0"/>
            </a:rPr>
            <a:t>: Analysed 5,226 records with 9 features, primarily consisting of categorical data with business names, locations, business sectors, and opening dates.</a:t>
          </a:r>
          <a:endParaRPr lang="en-US" sz="1300" kern="1200" dirty="0">
            <a:latin typeface="Constantia" panose="02030602050306030303" pitchFamily="18" charset="0"/>
          </a:endParaRPr>
        </a:p>
      </dsp:txBody>
      <dsp:txXfrm>
        <a:off x="3080" y="587032"/>
        <a:ext cx="2444055" cy="1466433"/>
      </dsp:txXfrm>
    </dsp:sp>
    <dsp:sp modelId="{05A72218-0486-1446-81F2-AC3F3C748A42}">
      <dsp:nvSpPr>
        <dsp:cNvPr id="0" name=""/>
        <dsp:cNvSpPr/>
      </dsp:nvSpPr>
      <dsp:spPr>
        <a:xfrm>
          <a:off x="2691541" y="587032"/>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Data Type Analysis</a:t>
          </a:r>
          <a:r>
            <a:rPr lang="en-IN" sz="1300" b="0" i="0" kern="1200">
              <a:latin typeface="Constantia" panose="02030602050306030303" pitchFamily="18" charset="0"/>
            </a:rPr>
            <a:t>: Identified data types and converted categorical data into suitable formats for analysis.</a:t>
          </a:r>
          <a:endParaRPr lang="en-US" sz="1300" kern="1200">
            <a:latin typeface="Constantia" panose="02030602050306030303" pitchFamily="18" charset="0"/>
          </a:endParaRPr>
        </a:p>
      </dsp:txBody>
      <dsp:txXfrm>
        <a:off x="2691541" y="587032"/>
        <a:ext cx="2444055" cy="1466433"/>
      </dsp:txXfrm>
    </dsp:sp>
    <dsp:sp modelId="{60A99479-5311-714E-89A3-3491D485B47D}">
      <dsp:nvSpPr>
        <dsp:cNvPr id="0" name=""/>
        <dsp:cNvSpPr/>
      </dsp:nvSpPr>
      <dsp:spPr>
        <a:xfrm>
          <a:off x="5380002" y="587032"/>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Missing Values Handling</a:t>
          </a:r>
          <a:r>
            <a:rPr lang="en-IN" sz="1300" b="0" i="0" kern="1200">
              <a:latin typeface="Constantia" panose="02030602050306030303" pitchFamily="18" charset="0"/>
            </a:rPr>
            <a:t>: Imputed missing values using the mode for categorical columns (e.g., "Business Sector") and the median for numerical columns (e.g., "Number Of Employees").</a:t>
          </a:r>
          <a:endParaRPr lang="en-US" sz="1300" kern="1200">
            <a:latin typeface="Constantia" panose="02030602050306030303" pitchFamily="18" charset="0"/>
          </a:endParaRPr>
        </a:p>
      </dsp:txBody>
      <dsp:txXfrm>
        <a:off x="5380002" y="587032"/>
        <a:ext cx="2444055" cy="1466433"/>
      </dsp:txXfrm>
    </dsp:sp>
    <dsp:sp modelId="{44449BF2-206C-9745-A9AD-408E2816A792}">
      <dsp:nvSpPr>
        <dsp:cNvPr id="0" name=""/>
        <dsp:cNvSpPr/>
      </dsp:nvSpPr>
      <dsp:spPr>
        <a:xfrm>
          <a:off x="8068463" y="587032"/>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Outlier Detection</a:t>
          </a:r>
          <a:r>
            <a:rPr lang="en-IN" sz="1300" b="0" i="0" kern="1200">
              <a:latin typeface="Constantia" panose="02030602050306030303" pitchFamily="18" charset="0"/>
            </a:rPr>
            <a:t>: Identified and capped outliers in key columns such as "Number Of Employees" and "Establishment Zip."</a:t>
          </a:r>
          <a:endParaRPr lang="en-US" sz="1300" kern="1200">
            <a:latin typeface="Constantia" panose="02030602050306030303" pitchFamily="18" charset="0"/>
          </a:endParaRPr>
        </a:p>
      </dsp:txBody>
      <dsp:txXfrm>
        <a:off x="8068463" y="587032"/>
        <a:ext cx="2444055" cy="1466433"/>
      </dsp:txXfrm>
    </dsp:sp>
    <dsp:sp modelId="{B7C72734-8C22-0B48-9DE7-2DAD8A51AB22}">
      <dsp:nvSpPr>
        <dsp:cNvPr id="0" name=""/>
        <dsp:cNvSpPr/>
      </dsp:nvSpPr>
      <dsp:spPr>
        <a:xfrm>
          <a:off x="3080" y="2297871"/>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Exploratory Plots</a:t>
          </a:r>
          <a:r>
            <a:rPr lang="en-IN" sz="1300" b="0" i="0" kern="1200">
              <a:latin typeface="Constantia" panose="02030602050306030303" pitchFamily="18" charset="0"/>
            </a:rPr>
            <a:t>: Created plots to understand data distribution, including histograms for "Number Of Employees," and count plots for categorical data (e.g., "Business Sector").</a:t>
          </a:r>
          <a:endParaRPr lang="en-US" sz="1300" kern="1200">
            <a:latin typeface="Constantia" panose="02030602050306030303" pitchFamily="18" charset="0"/>
          </a:endParaRPr>
        </a:p>
      </dsp:txBody>
      <dsp:txXfrm>
        <a:off x="3080" y="2297871"/>
        <a:ext cx="2444055" cy="1466433"/>
      </dsp:txXfrm>
    </dsp:sp>
    <dsp:sp modelId="{F5E12D84-AEB3-0847-BD4A-11B9083DB339}">
      <dsp:nvSpPr>
        <dsp:cNvPr id="0" name=""/>
        <dsp:cNvSpPr/>
      </dsp:nvSpPr>
      <dsp:spPr>
        <a:xfrm>
          <a:off x="2691541" y="2297871"/>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Unique Values Examination</a:t>
          </a:r>
          <a:r>
            <a:rPr lang="en-IN" sz="1300" b="0" i="0" kern="1200">
              <a:latin typeface="Constantia" panose="02030602050306030303" pitchFamily="18" charset="0"/>
            </a:rPr>
            <a:t>: Evaluated unique business names and types of cuisine, providing insights into business diversity.</a:t>
          </a:r>
          <a:endParaRPr lang="en-US" sz="1300" kern="1200">
            <a:latin typeface="Constantia" panose="02030602050306030303" pitchFamily="18" charset="0"/>
          </a:endParaRPr>
        </a:p>
      </dsp:txBody>
      <dsp:txXfrm>
        <a:off x="2691541" y="2297871"/>
        <a:ext cx="2444055" cy="1466433"/>
      </dsp:txXfrm>
    </dsp:sp>
    <dsp:sp modelId="{19F70BB0-F213-5A4E-B57C-555185F179EE}">
      <dsp:nvSpPr>
        <dsp:cNvPr id="0" name=""/>
        <dsp:cNvSpPr/>
      </dsp:nvSpPr>
      <dsp:spPr>
        <a:xfrm>
          <a:off x="5380002" y="2297871"/>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latin typeface="Constantia" panose="02030602050306030303" pitchFamily="18" charset="0"/>
            </a:rPr>
            <a:t>Geospatial Information</a:t>
          </a:r>
          <a:r>
            <a:rPr lang="en-IN" sz="1300" b="0" i="0" kern="1200">
              <a:latin typeface="Constantia" panose="02030602050306030303" pitchFamily="18" charset="0"/>
            </a:rPr>
            <a:t>: Analysed geospatial data to understand the business distribution across different ZIP codes and boroughs.</a:t>
          </a:r>
          <a:endParaRPr lang="en-US" sz="1300" kern="1200">
            <a:latin typeface="Constantia" panose="02030602050306030303" pitchFamily="18" charset="0"/>
          </a:endParaRPr>
        </a:p>
      </dsp:txBody>
      <dsp:txXfrm>
        <a:off x="5380002" y="2297871"/>
        <a:ext cx="2444055" cy="1466433"/>
      </dsp:txXfrm>
    </dsp:sp>
    <dsp:sp modelId="{B827B130-AC57-444B-9436-F4F095F6F150}">
      <dsp:nvSpPr>
        <dsp:cNvPr id="0" name=""/>
        <dsp:cNvSpPr/>
      </dsp:nvSpPr>
      <dsp:spPr>
        <a:xfrm>
          <a:off x="8068463" y="2297871"/>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dirty="0">
              <a:latin typeface="Constantia" panose="02030602050306030303" pitchFamily="18" charset="0"/>
            </a:rPr>
            <a:t>Temporal Trends</a:t>
          </a:r>
          <a:r>
            <a:rPr lang="en-IN" sz="1300" b="0" i="0" kern="1200" dirty="0">
              <a:latin typeface="Constantia" panose="02030602050306030303" pitchFamily="18" charset="0"/>
            </a:rPr>
            <a:t>: Investigated opening dates to identify business trends over time, helping to understand the evolution of business activities in the dataset.</a:t>
          </a:r>
          <a:endParaRPr lang="en-US" sz="1300" kern="1200" dirty="0">
            <a:latin typeface="Constantia" panose="02030602050306030303" pitchFamily="18" charset="0"/>
          </a:endParaRPr>
        </a:p>
      </dsp:txBody>
      <dsp:txXfrm>
        <a:off x="8068463" y="2297871"/>
        <a:ext cx="2444055" cy="1466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37BA8-BD0C-4E77-A005-85AFEA0E5134}">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84E82-3F1D-49A5-9AB2-D2F3526F34F8}">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790007-1774-4EF5-B3D8-D40DBDA82F07}">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latin typeface="Constantia" panose="02030602050306030303" pitchFamily="18" charset="0"/>
            </a:rPr>
            <a:t>Decision Tree</a:t>
          </a:r>
          <a:r>
            <a:rPr lang="en-US" sz="1100" kern="1200">
              <a:latin typeface="Constantia" panose="02030602050306030303" pitchFamily="18" charset="0"/>
            </a:rPr>
            <a:t>: A model that splits the data into branches based on feature values, ultimately leading to a classification or decision at the leaf nodes.</a:t>
          </a:r>
        </a:p>
      </dsp:txBody>
      <dsp:txXfrm>
        <a:off x="1172126" y="909059"/>
        <a:ext cx="2114937" cy="897246"/>
      </dsp:txXfrm>
    </dsp:sp>
    <dsp:sp modelId="{C9D59CE6-679C-4077-B586-E56EF3EDD381}">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2D86D4-7659-4DCA-96B4-98277F31F040}">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2332-DBDE-4F05-A2A6-A3BE56DCA19D}">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latin typeface="Constantia" panose="02030602050306030303" pitchFamily="18" charset="0"/>
            </a:rPr>
            <a:t>Random Forest</a:t>
          </a:r>
          <a:r>
            <a:rPr lang="en-US" sz="1100" kern="1200">
              <a:latin typeface="Constantia" panose="02030602050306030303" pitchFamily="18" charset="0"/>
            </a:rPr>
            <a:t>: An ensemble model that combines multiple decision trees, where each tree is trained on a random subset of the data to improve accuracy and reduce overfitting.</a:t>
          </a:r>
        </a:p>
      </dsp:txBody>
      <dsp:txXfrm>
        <a:off x="4745088" y="909059"/>
        <a:ext cx="2114937" cy="897246"/>
      </dsp:txXfrm>
    </dsp:sp>
    <dsp:sp modelId="{3ACA0369-C130-44B9-AE9E-685419083B21}">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A12A0-F708-4D02-88CB-E01B6597E45E}">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44332-2994-446A-882B-8AE161E21B4D}">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latin typeface="Constantia" panose="02030602050306030303" pitchFamily="18" charset="0"/>
            </a:rPr>
            <a:t>Logistic Regression</a:t>
          </a:r>
          <a:r>
            <a:rPr lang="en-US" sz="1100" kern="1200">
              <a:latin typeface="Constantia" panose="02030602050306030303" pitchFamily="18" charset="0"/>
            </a:rPr>
            <a:t>: A linear model that predicts the probability of a categorical outcome, typically used for binary classification tasks.</a:t>
          </a:r>
        </a:p>
      </dsp:txBody>
      <dsp:txXfrm>
        <a:off x="8318049" y="909059"/>
        <a:ext cx="2114937" cy="897246"/>
      </dsp:txXfrm>
    </dsp:sp>
    <dsp:sp modelId="{DDF8F5BF-2AA2-45DB-B365-DB538918B058}">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6B7AC1-E4B2-4F7F-A202-CCAFF03CABDD}">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6F7690-6153-4FCD-AC0D-EC50670E3821}">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latin typeface="Constantia" panose="02030602050306030303" pitchFamily="18" charset="0"/>
            </a:rPr>
            <a:t>Support Vector Machine (SVM)</a:t>
          </a:r>
          <a:r>
            <a:rPr lang="en-US" sz="1100" kern="1200">
              <a:latin typeface="Constantia" panose="02030602050306030303" pitchFamily="18" charset="0"/>
            </a:rPr>
            <a:t>: A model that finds the optimal boundary or hyperplane that separates different classes in a dataset, aiming to maximize the margin between them.</a:t>
          </a:r>
        </a:p>
      </dsp:txBody>
      <dsp:txXfrm>
        <a:off x="1172126" y="2546238"/>
        <a:ext cx="2114937" cy="897246"/>
      </dsp:txXfrm>
    </dsp:sp>
    <dsp:sp modelId="{0D7C56EB-F7B8-41B4-BDC6-5BAC1A284DCF}">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77A23-804D-4D11-8360-53AD80693EA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4DB13-810F-42A3-8CC2-82DE44CE0304}">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latin typeface="Constantia" panose="02030602050306030303" pitchFamily="18" charset="0"/>
            </a:rPr>
            <a:t>XGBoost</a:t>
          </a:r>
          <a:r>
            <a:rPr lang="en-US" sz="1100" kern="1200">
              <a:latin typeface="Constantia" panose="02030602050306030303" pitchFamily="18" charset="0"/>
            </a:rPr>
            <a:t>: An ensemble model that uses gradient boosting, iteratively adding decision trees to correct errors from previous iterations and improve overall accuracy.</a:t>
          </a:r>
        </a:p>
      </dsp:txBody>
      <dsp:txXfrm>
        <a:off x="4745088" y="2546238"/>
        <a:ext cx="2114937" cy="897246"/>
      </dsp:txXfrm>
    </dsp:sp>
    <dsp:sp modelId="{1D95AA89-F056-4850-BC6D-37FFE6C86D36}">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C0416F-92A3-4F56-A774-F406A88DD1E1}">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B8E2F-ED44-486B-81C9-F5F092806F82}">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latin typeface="Constantia" panose="02030602050306030303" pitchFamily="18" charset="0"/>
            </a:rPr>
            <a:t>Time Series Forecasting</a:t>
          </a:r>
          <a:r>
            <a:rPr lang="en-US" sz="1100" kern="1200">
              <a:latin typeface="Constantia" panose="02030602050306030303" pitchFamily="18" charset="0"/>
            </a:rPr>
            <a:t>: A method used to predict future values based on historical data, typically incorporating trends, seasonality, and autoregressive patterns to make forecasts.</a:t>
          </a:r>
        </a:p>
      </dsp:txBody>
      <dsp:txXfrm>
        <a:off x="8318049" y="2546238"/>
        <a:ext cx="2114937" cy="8972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00286-822C-49EA-A88B-8BD76578A90C}">
      <dsp:nvSpPr>
        <dsp:cNvPr id="0" name=""/>
        <dsp:cNvSpPr/>
      </dsp:nvSpPr>
      <dsp:spPr>
        <a:xfrm>
          <a:off x="4178" y="63885"/>
          <a:ext cx="691831" cy="6918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DD5EB-05F7-4917-8CDF-E94AECAEF48F}">
      <dsp:nvSpPr>
        <dsp:cNvPr id="0" name=""/>
        <dsp:cNvSpPr/>
      </dsp:nvSpPr>
      <dsp:spPr>
        <a:xfrm>
          <a:off x="4178" y="986924"/>
          <a:ext cx="1976661" cy="39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i="0" kern="1200" dirty="0">
              <a:latin typeface="Constantia" panose="02030602050306030303" pitchFamily="18" charset="0"/>
            </a:rPr>
            <a:t>Model Selection</a:t>
          </a:r>
          <a:r>
            <a:rPr lang="en-IN" sz="1400" b="0" i="0" kern="1200" dirty="0">
              <a:latin typeface="Constantia" panose="02030602050306030303" pitchFamily="18" charset="0"/>
            </a:rPr>
            <a:t>:</a:t>
          </a:r>
          <a:endParaRPr lang="en-US" sz="1400" kern="1200" dirty="0">
            <a:latin typeface="Constantia" panose="02030602050306030303" pitchFamily="18" charset="0"/>
          </a:endParaRPr>
        </a:p>
      </dsp:txBody>
      <dsp:txXfrm>
        <a:off x="4178" y="986924"/>
        <a:ext cx="1976661" cy="398420"/>
      </dsp:txXfrm>
    </dsp:sp>
    <dsp:sp modelId="{6A393E92-8CB8-4E64-9F09-59A0471D75B8}">
      <dsp:nvSpPr>
        <dsp:cNvPr id="0" name=""/>
        <dsp:cNvSpPr/>
      </dsp:nvSpPr>
      <dsp:spPr>
        <a:xfrm>
          <a:off x="4178" y="1492884"/>
          <a:ext cx="1976661" cy="3947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b="1" i="0" kern="1200" dirty="0">
              <a:latin typeface="Constantia" panose="02030602050306030303" pitchFamily="18" charset="0"/>
            </a:rPr>
            <a:t>Five Models </a:t>
          </a:r>
          <a:r>
            <a:rPr lang="en-GB" sz="1400" b="1" i="0" kern="1200" dirty="0">
              <a:latin typeface="Constantia" panose="02030602050306030303" pitchFamily="18" charset="0"/>
            </a:rPr>
            <a:t>were </a:t>
          </a:r>
          <a:r>
            <a:rPr lang="en-IN" sz="1400" b="1" i="0" kern="1200" dirty="0">
              <a:latin typeface="Constantia" panose="02030602050306030303" pitchFamily="18" charset="0"/>
            </a:rPr>
            <a:t>Tested</a:t>
          </a:r>
          <a:r>
            <a:rPr lang="en-IN" sz="1400" b="0" i="0" kern="1200" dirty="0">
              <a:latin typeface="Constantia" panose="02030602050306030303" pitchFamily="18" charset="0"/>
            </a:rPr>
            <a:t>: Decision Tree, Random Forest, Logistic Regression, Support Vector Machine (SVM), and XGBoost.</a:t>
          </a:r>
          <a:endParaRPr lang="en-US" sz="1400" kern="1200" dirty="0">
            <a:latin typeface="Constantia" panose="02030602050306030303" pitchFamily="18" charset="0"/>
          </a:endParaRPr>
        </a:p>
        <a:p>
          <a:pPr marL="0" lvl="0" indent="0" algn="l" defTabSz="622300">
            <a:lnSpc>
              <a:spcPct val="90000"/>
            </a:lnSpc>
            <a:spcBef>
              <a:spcPct val="0"/>
            </a:spcBef>
            <a:spcAft>
              <a:spcPct val="35000"/>
            </a:spcAft>
            <a:buNone/>
          </a:pPr>
          <a:r>
            <a:rPr lang="en-IN" sz="1400" b="1" i="0" kern="1200">
              <a:latin typeface="Constantia" panose="02030602050306030303" pitchFamily="18" charset="0"/>
            </a:rPr>
            <a:t>Feature Selection</a:t>
          </a:r>
          <a:r>
            <a:rPr lang="en-IN" sz="1400" b="0" i="0" kern="1200">
              <a:latin typeface="Constantia" panose="02030602050306030303" pitchFamily="18" charset="0"/>
            </a:rPr>
            <a:t>: Used various preprocessing and feature engineering techniques to select key variables for model training.</a:t>
          </a:r>
          <a:endParaRPr lang="en-US" sz="1400" kern="1200">
            <a:latin typeface="Constantia" panose="02030602050306030303" pitchFamily="18" charset="0"/>
          </a:endParaRPr>
        </a:p>
        <a:p>
          <a:pPr marL="0" lvl="0" indent="0" algn="l" defTabSz="622300">
            <a:lnSpc>
              <a:spcPct val="90000"/>
            </a:lnSpc>
            <a:spcBef>
              <a:spcPct val="0"/>
            </a:spcBef>
            <a:spcAft>
              <a:spcPct val="35000"/>
            </a:spcAft>
            <a:buNone/>
          </a:pPr>
          <a:r>
            <a:rPr lang="en-IN" sz="1400" b="1" i="0" kern="1200" dirty="0">
              <a:latin typeface="Constantia" panose="02030602050306030303" pitchFamily="18" charset="0"/>
            </a:rPr>
            <a:t>Evaluation Metrics</a:t>
          </a:r>
          <a:r>
            <a:rPr lang="en-IN" sz="1400" b="0" i="0" kern="1200" dirty="0">
              <a:latin typeface="Constantia" panose="02030602050306030303" pitchFamily="18" charset="0"/>
            </a:rPr>
            <a:t>: Accuracy, precision, recall, and F1-score were used to assess model performance.</a:t>
          </a:r>
          <a:endParaRPr lang="en-US" sz="1400" kern="1200" dirty="0">
            <a:latin typeface="Constantia" panose="02030602050306030303" pitchFamily="18" charset="0"/>
          </a:endParaRPr>
        </a:p>
      </dsp:txBody>
      <dsp:txXfrm>
        <a:off x="4178" y="1492884"/>
        <a:ext cx="1976661" cy="3947917"/>
      </dsp:txXfrm>
    </dsp:sp>
    <dsp:sp modelId="{798FA1CE-D83F-45AC-AE9E-4853C3ED2C8F}">
      <dsp:nvSpPr>
        <dsp:cNvPr id="0" name=""/>
        <dsp:cNvSpPr/>
      </dsp:nvSpPr>
      <dsp:spPr>
        <a:xfrm>
          <a:off x="2326756" y="10106"/>
          <a:ext cx="691831" cy="6918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B923-6B97-48E7-96C4-15F0CCE40620}">
      <dsp:nvSpPr>
        <dsp:cNvPr id="0" name=""/>
        <dsp:cNvSpPr/>
      </dsp:nvSpPr>
      <dsp:spPr>
        <a:xfrm>
          <a:off x="2326756" y="937770"/>
          <a:ext cx="1976661" cy="39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i="0" kern="1200">
              <a:latin typeface="Constantia" panose="02030602050306030303" pitchFamily="18" charset="0"/>
            </a:rPr>
            <a:t>Key Findings</a:t>
          </a:r>
          <a:r>
            <a:rPr lang="en-IN" sz="1400" b="0" i="0" kern="1200">
              <a:latin typeface="Constantia" panose="02030602050306030303" pitchFamily="18" charset="0"/>
            </a:rPr>
            <a:t>:</a:t>
          </a:r>
          <a:endParaRPr lang="en-US" sz="1400" kern="1200">
            <a:latin typeface="Constantia" panose="02030602050306030303" pitchFamily="18" charset="0"/>
          </a:endParaRPr>
        </a:p>
      </dsp:txBody>
      <dsp:txXfrm>
        <a:off x="2326756" y="937770"/>
        <a:ext cx="1976661" cy="398420"/>
      </dsp:txXfrm>
    </dsp:sp>
    <dsp:sp modelId="{9808D80F-AB9F-4E77-A85E-B811CFA44C85}">
      <dsp:nvSpPr>
        <dsp:cNvPr id="0" name=""/>
        <dsp:cNvSpPr/>
      </dsp:nvSpPr>
      <dsp:spPr>
        <a:xfrm>
          <a:off x="2326756" y="1445881"/>
          <a:ext cx="1976661" cy="4048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IN" sz="1200" b="1" i="0" kern="1200" dirty="0">
              <a:latin typeface="Constantia" panose="02030602050306030303" pitchFamily="18" charset="0"/>
            </a:rPr>
            <a:t>Random Forest and XGBoost</a:t>
          </a:r>
          <a:r>
            <a:rPr lang="en-IN" sz="1200" b="0" i="0" kern="1200" dirty="0">
              <a:latin typeface="Constantia" panose="02030602050306030303" pitchFamily="18" charset="0"/>
            </a:rPr>
            <a:t>: These models performed best, both achieving 99.79% accuracy in classifying restaurant inspection grades.</a:t>
          </a:r>
          <a:endParaRPr lang="en-US" sz="1200" kern="1200" dirty="0">
            <a:latin typeface="Constantia" panose="02030602050306030303" pitchFamily="18" charset="0"/>
          </a:endParaRPr>
        </a:p>
        <a:p>
          <a:pPr marL="0" lvl="0" indent="0" algn="l" defTabSz="533400">
            <a:lnSpc>
              <a:spcPct val="90000"/>
            </a:lnSpc>
            <a:spcBef>
              <a:spcPct val="0"/>
            </a:spcBef>
            <a:spcAft>
              <a:spcPct val="35000"/>
            </a:spcAft>
            <a:buNone/>
          </a:pPr>
          <a:r>
            <a:rPr lang="en-IN" sz="1200" b="1" i="0" kern="1200">
              <a:latin typeface="Constantia" panose="02030602050306030303" pitchFamily="18" charset="0"/>
            </a:rPr>
            <a:t>Decision Tree</a:t>
          </a:r>
          <a:r>
            <a:rPr lang="en-IN" sz="1200" b="0" i="0" kern="1200">
              <a:latin typeface="Constantia" panose="02030602050306030303" pitchFamily="18" charset="0"/>
            </a:rPr>
            <a:t>: Showed high accuracy (99.70%) but slightly lower than Random Forest and XGBoost.</a:t>
          </a:r>
          <a:endParaRPr lang="en-US" sz="1200" kern="1200">
            <a:latin typeface="Constantia" panose="02030602050306030303" pitchFamily="18" charset="0"/>
          </a:endParaRPr>
        </a:p>
        <a:p>
          <a:pPr marL="0" lvl="0" indent="0" algn="l" defTabSz="533400">
            <a:lnSpc>
              <a:spcPct val="90000"/>
            </a:lnSpc>
            <a:spcBef>
              <a:spcPct val="0"/>
            </a:spcBef>
            <a:spcAft>
              <a:spcPct val="35000"/>
            </a:spcAft>
            <a:buNone/>
          </a:pPr>
          <a:r>
            <a:rPr lang="en-IN" sz="1200" b="1" i="0" kern="1200" dirty="0">
              <a:latin typeface="Constantia" panose="02030602050306030303" pitchFamily="18" charset="0"/>
            </a:rPr>
            <a:t>Logistic Regression and SVM</a:t>
          </a:r>
          <a:r>
            <a:rPr lang="en-IN" sz="1200" b="0" i="0" kern="1200" dirty="0">
              <a:latin typeface="Constantia" panose="02030602050306030303" pitchFamily="18" charset="0"/>
            </a:rPr>
            <a:t>: Achieved lower accuracy, around 91.23% and 91.27%, indicating they were less effective in predicting inspection grades.</a:t>
          </a:r>
          <a:endParaRPr lang="en-US" sz="1200" kern="1200" dirty="0">
            <a:latin typeface="Constantia" panose="02030602050306030303" pitchFamily="18" charset="0"/>
          </a:endParaRPr>
        </a:p>
        <a:p>
          <a:pPr marL="0" lvl="0" indent="0" algn="l" defTabSz="533400">
            <a:lnSpc>
              <a:spcPct val="90000"/>
            </a:lnSpc>
            <a:spcBef>
              <a:spcPct val="0"/>
            </a:spcBef>
            <a:spcAft>
              <a:spcPct val="35000"/>
            </a:spcAft>
            <a:buNone/>
          </a:pPr>
          <a:r>
            <a:rPr lang="en-IN" sz="1200" b="1" i="0" kern="1200" dirty="0">
              <a:latin typeface="Constantia" panose="02030602050306030303" pitchFamily="18" charset="0"/>
            </a:rPr>
            <a:t>Additional Techniques</a:t>
          </a:r>
          <a:r>
            <a:rPr lang="en-IN" sz="1200" b="0" i="0" kern="1200" dirty="0">
              <a:latin typeface="Constantia" panose="02030602050306030303" pitchFamily="18" charset="0"/>
            </a:rPr>
            <a:t>: Hyperparameter tuning, and feature interpretation (using LIME) improved model accuracy and provided insights into key features influencing predictions.</a:t>
          </a:r>
          <a:endParaRPr lang="en-US" sz="1200" kern="1200" dirty="0">
            <a:latin typeface="Constantia" panose="02030602050306030303" pitchFamily="18" charset="0"/>
          </a:endParaRPr>
        </a:p>
      </dsp:txBody>
      <dsp:txXfrm>
        <a:off x="2326756" y="1445881"/>
        <a:ext cx="1976661" cy="4048699"/>
      </dsp:txXfrm>
    </dsp:sp>
    <dsp:sp modelId="{DA234E6B-1E52-412F-B890-19D7AE7104A9}">
      <dsp:nvSpPr>
        <dsp:cNvPr id="0" name=""/>
        <dsp:cNvSpPr/>
      </dsp:nvSpPr>
      <dsp:spPr>
        <a:xfrm>
          <a:off x="4649333" y="10106"/>
          <a:ext cx="691831" cy="6918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8BAE0-9974-4F0C-BCF9-B0D7B22CF63B}">
      <dsp:nvSpPr>
        <dsp:cNvPr id="0" name=""/>
        <dsp:cNvSpPr/>
      </dsp:nvSpPr>
      <dsp:spPr>
        <a:xfrm>
          <a:off x="4649333" y="937770"/>
          <a:ext cx="1976661" cy="39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i="0" kern="1200">
              <a:latin typeface="Constantia" panose="02030602050306030303" pitchFamily="18" charset="0"/>
            </a:rPr>
            <a:t>Best Performing Model</a:t>
          </a:r>
          <a:r>
            <a:rPr lang="en-IN" sz="1400" b="0" i="0" kern="1200">
              <a:latin typeface="Constantia" panose="02030602050306030303" pitchFamily="18" charset="0"/>
            </a:rPr>
            <a:t>:</a:t>
          </a:r>
          <a:endParaRPr lang="en-US" sz="1400" kern="1200">
            <a:latin typeface="Constantia" panose="02030602050306030303" pitchFamily="18" charset="0"/>
          </a:endParaRPr>
        </a:p>
      </dsp:txBody>
      <dsp:txXfrm>
        <a:off x="4649333" y="937770"/>
        <a:ext cx="1976661" cy="398420"/>
      </dsp:txXfrm>
    </dsp:sp>
    <dsp:sp modelId="{0D8114C7-E501-4496-B493-95363CB8638F}">
      <dsp:nvSpPr>
        <dsp:cNvPr id="0" name=""/>
        <dsp:cNvSpPr/>
      </dsp:nvSpPr>
      <dsp:spPr>
        <a:xfrm>
          <a:off x="4649333" y="1445881"/>
          <a:ext cx="1976661" cy="4048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b="1" i="0" kern="1200" dirty="0">
              <a:latin typeface="Constantia" panose="02030602050306030303" pitchFamily="18" charset="0"/>
            </a:rPr>
            <a:t>Random Forest</a:t>
          </a:r>
          <a:r>
            <a:rPr lang="en-IN" sz="1400" b="0" i="0" kern="1200" dirty="0">
              <a:latin typeface="Constantia" panose="02030602050306030303" pitchFamily="18" charset="0"/>
            </a:rPr>
            <a:t>: Chosen as the best model due to its high accuracy, slightly better precision, and lower complexity compared to XGBoost.</a:t>
          </a:r>
          <a:endParaRPr lang="en-US" sz="1400" kern="1200" dirty="0">
            <a:latin typeface="Constantia" panose="02030602050306030303" pitchFamily="18" charset="0"/>
          </a:endParaRPr>
        </a:p>
        <a:p>
          <a:pPr marL="0" lvl="0" indent="0" algn="l" defTabSz="622300">
            <a:lnSpc>
              <a:spcPct val="90000"/>
            </a:lnSpc>
            <a:spcBef>
              <a:spcPct val="0"/>
            </a:spcBef>
            <a:spcAft>
              <a:spcPct val="35000"/>
            </a:spcAft>
            <a:buNone/>
          </a:pPr>
          <a:r>
            <a:rPr lang="en-IN" sz="1400" b="1" i="0" kern="1200" dirty="0">
              <a:latin typeface="Constantia" panose="02030602050306030303" pitchFamily="18" charset="0"/>
            </a:rPr>
            <a:t>XGBoost</a:t>
          </a:r>
          <a:r>
            <a:rPr lang="en-IN" sz="1400" b="0" i="0" kern="1200" dirty="0">
              <a:latin typeface="Constantia" panose="02030602050306030303" pitchFamily="18" charset="0"/>
            </a:rPr>
            <a:t>: A close second, with equally high accuracy but more computationally intensive.</a:t>
          </a:r>
          <a:endParaRPr lang="en-US" sz="1400" kern="1200" dirty="0">
            <a:latin typeface="Constantia" panose="02030602050306030303" pitchFamily="18" charset="0"/>
          </a:endParaRPr>
        </a:p>
      </dsp:txBody>
      <dsp:txXfrm>
        <a:off x="4649333" y="1445881"/>
        <a:ext cx="1976661" cy="40486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3D-10E1-F093-A7EA-758C22A0AB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884223C-6246-BD1C-F485-F808DD74B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BF2A5A8-838B-CA6C-0150-B48F612EDBAD}"/>
              </a:ext>
            </a:extLst>
          </p:cNvPr>
          <p:cNvSpPr>
            <a:spLocks noGrp="1"/>
          </p:cNvSpPr>
          <p:nvPr>
            <p:ph type="dt" sz="half" idx="10"/>
          </p:nvPr>
        </p:nvSpPr>
        <p:spPr/>
        <p:txBody>
          <a:bodyPr/>
          <a:lstStyle/>
          <a:p>
            <a:fld id="{8256C2ED-54A4-480D-B5C8-65C0D62359B9}" type="datetime2">
              <a:rPr lang="en-US" smtClean="0"/>
              <a:pPr/>
              <a:t>Wednesday, May 8, 2024</a:t>
            </a:fld>
            <a:endParaRPr lang="en-US" dirty="0"/>
          </a:p>
        </p:txBody>
      </p:sp>
      <p:sp>
        <p:nvSpPr>
          <p:cNvPr id="5" name="Footer Placeholder 4">
            <a:extLst>
              <a:ext uri="{FF2B5EF4-FFF2-40B4-BE49-F238E27FC236}">
                <a16:creationId xmlns:a16="http://schemas.microsoft.com/office/drawing/2014/main" id="{C2332E49-3AD1-9E93-EC57-64CF190CE684}"/>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6069BC76-20F0-05F1-1892-16317B987E92}"/>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776960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A460-9D07-72FE-A789-B3C7743C3F2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68F8A5-F7DC-AB92-0F82-ACF847FFD77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05A44B-964C-D144-1DEE-C9E7DAAABF84}"/>
              </a:ext>
            </a:extLst>
          </p:cNvPr>
          <p:cNvSpPr>
            <a:spLocks noGrp="1"/>
          </p:cNvSpPr>
          <p:nvPr>
            <p:ph type="dt" sz="half" idx="10"/>
          </p:nvPr>
        </p:nvSpPr>
        <p:spPr/>
        <p:txBody>
          <a:bodyPr/>
          <a:lstStyle/>
          <a:p>
            <a:fld id="{53CF612A-4CB0-4F57-9A87-F049CECB184D}" type="datetime2">
              <a:rPr lang="en-US" smtClean="0"/>
              <a:t>Wednesday, May 8, 2024</a:t>
            </a:fld>
            <a:endParaRPr lang="en-US"/>
          </a:p>
        </p:txBody>
      </p:sp>
      <p:sp>
        <p:nvSpPr>
          <p:cNvPr id="5" name="Footer Placeholder 4">
            <a:extLst>
              <a:ext uri="{FF2B5EF4-FFF2-40B4-BE49-F238E27FC236}">
                <a16:creationId xmlns:a16="http://schemas.microsoft.com/office/drawing/2014/main" id="{4EBF6EBF-BE80-4EE0-D89A-E7719974B86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0C278D-5A6B-37BB-8C61-06269E35817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1518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5B96E2-1255-0874-E09B-29DEAA0D748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33B0E40-70C2-BEFC-0043-158996F1425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12A3A8-CFD8-6412-7297-1027EFAA6187}"/>
              </a:ext>
            </a:extLst>
          </p:cNvPr>
          <p:cNvSpPr>
            <a:spLocks noGrp="1"/>
          </p:cNvSpPr>
          <p:nvPr>
            <p:ph type="dt" sz="half" idx="10"/>
          </p:nvPr>
        </p:nvSpPr>
        <p:spPr/>
        <p:txBody>
          <a:bodyPr/>
          <a:lstStyle/>
          <a:p>
            <a:fld id="{8F397F40-C8F7-4897-A6B8-241042F913A9}" type="datetime2">
              <a:rPr lang="en-US" smtClean="0"/>
              <a:t>Wednesday, May 8, 2024</a:t>
            </a:fld>
            <a:endParaRPr lang="en-US"/>
          </a:p>
        </p:txBody>
      </p:sp>
      <p:sp>
        <p:nvSpPr>
          <p:cNvPr id="5" name="Footer Placeholder 4">
            <a:extLst>
              <a:ext uri="{FF2B5EF4-FFF2-40B4-BE49-F238E27FC236}">
                <a16:creationId xmlns:a16="http://schemas.microsoft.com/office/drawing/2014/main" id="{C82B8B98-E13A-34E6-C3C9-367B215350A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96CB40C-E90E-85E1-50B3-B189A8BC5F6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10324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E9DA-B61F-30DC-6D11-8125D47988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83AE24-EA63-BC53-45AD-31387C220BE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0A1171-A0EF-D33A-9761-185E400A7565}"/>
              </a:ext>
            </a:extLst>
          </p:cNvPr>
          <p:cNvSpPr>
            <a:spLocks noGrp="1"/>
          </p:cNvSpPr>
          <p:nvPr>
            <p:ph type="dt" sz="half" idx="10"/>
          </p:nvPr>
        </p:nvSpPr>
        <p:spPr/>
        <p:txBody>
          <a:bodyPr/>
          <a:lstStyle/>
          <a:p>
            <a:fld id="{8256C2ED-54A4-480D-B5C8-65C0D62359B9}" type="datetime2">
              <a:rPr lang="en-US" smtClean="0"/>
              <a:pPr/>
              <a:t>Wednesday, May 8, 2024</a:t>
            </a:fld>
            <a:endParaRPr lang="en-US" dirty="0"/>
          </a:p>
        </p:txBody>
      </p:sp>
      <p:sp>
        <p:nvSpPr>
          <p:cNvPr id="5" name="Footer Placeholder 4">
            <a:extLst>
              <a:ext uri="{FF2B5EF4-FFF2-40B4-BE49-F238E27FC236}">
                <a16:creationId xmlns:a16="http://schemas.microsoft.com/office/drawing/2014/main" id="{92BD9236-10AB-8523-1170-F03A00D96DDE}"/>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7535608E-D3C2-5B79-3182-C7B88EFA43D5}"/>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91397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73B2-6281-AD14-2A62-48B6436A20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0624049-B8A1-2AA5-01C1-D2DDE3F9F2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23AD7D-47DC-D503-A141-5F5BF38F82DC}"/>
              </a:ext>
            </a:extLst>
          </p:cNvPr>
          <p:cNvSpPr>
            <a:spLocks noGrp="1"/>
          </p:cNvSpPr>
          <p:nvPr>
            <p:ph type="dt" sz="half" idx="10"/>
          </p:nvPr>
        </p:nvSpPr>
        <p:spPr/>
        <p:txBody>
          <a:bodyPr/>
          <a:lstStyle/>
          <a:p>
            <a:fld id="{10EDCA73-0A86-4195-A787-75037827079D}" type="datetime2">
              <a:rPr lang="en-US" smtClean="0"/>
              <a:t>Wednesday, May 8, 2024</a:t>
            </a:fld>
            <a:endParaRPr lang="en-US"/>
          </a:p>
        </p:txBody>
      </p:sp>
      <p:sp>
        <p:nvSpPr>
          <p:cNvPr id="5" name="Footer Placeholder 4">
            <a:extLst>
              <a:ext uri="{FF2B5EF4-FFF2-40B4-BE49-F238E27FC236}">
                <a16:creationId xmlns:a16="http://schemas.microsoft.com/office/drawing/2014/main" id="{249F2689-9AC6-A3EF-3C8A-37D9A1637F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35C9BC0-3258-4CAA-1E47-E63CE61142F1}"/>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3115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6CD4-593F-6478-F615-3FCFC04B187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D7C5A5-1C5F-0D90-EFD0-2A9D5FE4AF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BB168D1-BCAE-201F-4525-21A1B9A2AB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2BD0F5D-49EA-1722-CA0E-ACCDBF89A71F}"/>
              </a:ext>
            </a:extLst>
          </p:cNvPr>
          <p:cNvSpPr>
            <a:spLocks noGrp="1"/>
          </p:cNvSpPr>
          <p:nvPr>
            <p:ph type="dt" sz="half" idx="10"/>
          </p:nvPr>
        </p:nvSpPr>
        <p:spPr/>
        <p:txBody>
          <a:bodyPr/>
          <a:lstStyle/>
          <a:p>
            <a:fld id="{83C75374-B296-498E-A935-80631EA9020D}" type="datetime2">
              <a:rPr lang="en-US" smtClean="0"/>
              <a:t>Wednesday, May 8, 2024</a:t>
            </a:fld>
            <a:endParaRPr lang="en-US"/>
          </a:p>
        </p:txBody>
      </p:sp>
      <p:sp>
        <p:nvSpPr>
          <p:cNvPr id="6" name="Footer Placeholder 5">
            <a:extLst>
              <a:ext uri="{FF2B5EF4-FFF2-40B4-BE49-F238E27FC236}">
                <a16:creationId xmlns:a16="http://schemas.microsoft.com/office/drawing/2014/main" id="{9D6574A0-8779-F9E5-D41B-4A21BA362F5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5C0906E-6617-BD61-1A5A-0138943B3B5A}"/>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7387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F6C2-7725-710F-334A-360334B6564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224FB56-1218-87EA-912A-B1D905F8E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DFCE25-9557-21ED-4DEF-D6C3F11D540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B019CA7-15D3-9CA9-CA9C-8CDC3229A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35C48FA-2BB6-0892-63BF-D70434093EA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E7E8342-A0AF-C3DE-77E1-54609FEC1735}"/>
              </a:ext>
            </a:extLst>
          </p:cNvPr>
          <p:cNvSpPr>
            <a:spLocks noGrp="1"/>
          </p:cNvSpPr>
          <p:nvPr>
            <p:ph type="dt" sz="half" idx="10"/>
          </p:nvPr>
        </p:nvSpPr>
        <p:spPr/>
        <p:txBody>
          <a:bodyPr/>
          <a:lstStyle/>
          <a:p>
            <a:fld id="{B098B728-214A-4ABC-8432-5B3A5A66A987}" type="datetime2">
              <a:rPr lang="en-US" smtClean="0"/>
              <a:t>Wednesday, May 8, 2024</a:t>
            </a:fld>
            <a:endParaRPr lang="en-US" dirty="0"/>
          </a:p>
        </p:txBody>
      </p:sp>
      <p:sp>
        <p:nvSpPr>
          <p:cNvPr id="8" name="Footer Placeholder 7">
            <a:extLst>
              <a:ext uri="{FF2B5EF4-FFF2-40B4-BE49-F238E27FC236}">
                <a16:creationId xmlns:a16="http://schemas.microsoft.com/office/drawing/2014/main" id="{523DA7FF-8EDF-D985-B07A-B5259D6E14EA}"/>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A4244F8-4056-29BF-31C1-F09C828ECFE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82601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4579-5652-888C-8C90-E1F258E0D96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E1D4094-EA8E-9CB4-21A6-D6B367BF0E8F}"/>
              </a:ext>
            </a:extLst>
          </p:cNvPr>
          <p:cNvSpPr>
            <a:spLocks noGrp="1"/>
          </p:cNvSpPr>
          <p:nvPr>
            <p:ph type="dt" sz="half" idx="10"/>
          </p:nvPr>
        </p:nvSpPr>
        <p:spPr/>
        <p:txBody>
          <a:bodyPr/>
          <a:lstStyle/>
          <a:p>
            <a:fld id="{015F02D0-6806-43AF-9888-2359BF40C204}" type="datetime2">
              <a:rPr lang="en-US" smtClean="0"/>
              <a:t>Wednesday, May 8, 2024</a:t>
            </a:fld>
            <a:endParaRPr lang="en-US"/>
          </a:p>
        </p:txBody>
      </p:sp>
      <p:sp>
        <p:nvSpPr>
          <p:cNvPr id="4" name="Footer Placeholder 3">
            <a:extLst>
              <a:ext uri="{FF2B5EF4-FFF2-40B4-BE49-F238E27FC236}">
                <a16:creationId xmlns:a16="http://schemas.microsoft.com/office/drawing/2014/main" id="{AC4BAC90-F83D-9677-0531-8634FF99375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EDC3D66E-5289-65D7-88A9-0D9A5EB23CD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5076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31F00F-00BF-B30B-63C7-7E87F5DAE275}"/>
              </a:ext>
            </a:extLst>
          </p:cNvPr>
          <p:cNvSpPr>
            <a:spLocks noGrp="1"/>
          </p:cNvSpPr>
          <p:nvPr>
            <p:ph type="dt" sz="half" idx="10"/>
          </p:nvPr>
        </p:nvSpPr>
        <p:spPr/>
        <p:txBody>
          <a:bodyPr/>
          <a:lstStyle/>
          <a:p>
            <a:fld id="{8EE14D2D-B1AF-4197-82D6-FC1F8BD05681}" type="datetime2">
              <a:rPr lang="en-US" smtClean="0"/>
              <a:t>Wednesday, May 8, 2024</a:t>
            </a:fld>
            <a:endParaRPr lang="en-US"/>
          </a:p>
        </p:txBody>
      </p:sp>
      <p:sp>
        <p:nvSpPr>
          <p:cNvPr id="3" name="Footer Placeholder 2">
            <a:extLst>
              <a:ext uri="{FF2B5EF4-FFF2-40B4-BE49-F238E27FC236}">
                <a16:creationId xmlns:a16="http://schemas.microsoft.com/office/drawing/2014/main" id="{FD932D8F-2ECE-5CC4-97FB-C36498838489}"/>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7F12030-021B-B55A-7B84-09F56BA5953D}"/>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0938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0B1B-7C8A-30E4-53FF-E4B8A0D365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6D6BB14-AEE8-7A6F-C575-70D77A8ADD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199F23A-A249-EA3E-626C-21070655E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48678B-75F2-69A7-056B-2D89CF9DF45D}"/>
              </a:ext>
            </a:extLst>
          </p:cNvPr>
          <p:cNvSpPr>
            <a:spLocks noGrp="1"/>
          </p:cNvSpPr>
          <p:nvPr>
            <p:ph type="dt" sz="half" idx="10"/>
          </p:nvPr>
        </p:nvSpPr>
        <p:spPr/>
        <p:txBody>
          <a:bodyPr/>
          <a:lstStyle/>
          <a:p>
            <a:fld id="{98771CEB-9838-4245-91B8-EFBAFE2D8B44}" type="datetime2">
              <a:rPr lang="en-US" smtClean="0"/>
              <a:t>Wednesday, May 8, 2024</a:t>
            </a:fld>
            <a:endParaRPr lang="en-US"/>
          </a:p>
        </p:txBody>
      </p:sp>
      <p:sp>
        <p:nvSpPr>
          <p:cNvPr id="6" name="Footer Placeholder 5">
            <a:extLst>
              <a:ext uri="{FF2B5EF4-FFF2-40B4-BE49-F238E27FC236}">
                <a16:creationId xmlns:a16="http://schemas.microsoft.com/office/drawing/2014/main" id="{CCAD9A24-A64B-8394-64EC-82EB1DBA86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09D3BF-4D24-3F2F-C2F7-5D644B2550C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21554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6492-9AE4-302B-0BA9-1B4D6BF092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9890301-B3AE-9A40-20A6-83C8D416F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FA3D05-6491-FE66-6AFD-AADF50015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68ABC3-E73B-DDD3-CC46-7304DAC034C5}"/>
              </a:ext>
            </a:extLst>
          </p:cNvPr>
          <p:cNvSpPr>
            <a:spLocks noGrp="1"/>
          </p:cNvSpPr>
          <p:nvPr>
            <p:ph type="dt" sz="half" idx="10"/>
          </p:nvPr>
        </p:nvSpPr>
        <p:spPr/>
        <p:txBody>
          <a:bodyPr/>
          <a:lstStyle/>
          <a:p>
            <a:fld id="{51D3F6BF-A585-41F8-88DF-7E5D069F892A}" type="datetime2">
              <a:rPr lang="en-US" smtClean="0"/>
              <a:t>Wednesday, May 8, 2024</a:t>
            </a:fld>
            <a:endParaRPr lang="en-US"/>
          </a:p>
        </p:txBody>
      </p:sp>
      <p:sp>
        <p:nvSpPr>
          <p:cNvPr id="6" name="Footer Placeholder 5">
            <a:extLst>
              <a:ext uri="{FF2B5EF4-FFF2-40B4-BE49-F238E27FC236}">
                <a16:creationId xmlns:a16="http://schemas.microsoft.com/office/drawing/2014/main" id="{C08188A4-B217-EA31-5391-AA59577D8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0A9EE26-2514-5F74-2B30-1BB3CA1F13B1}"/>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106243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8AFA3-783D-5097-6265-1E31830BFF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CCC7E6-5BCA-65AF-A4EB-8D102BB096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67C67A-FA0B-86DF-58FE-CF5CBECBCE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56C2ED-54A4-480D-B5C8-65C0D62359B9}" type="datetime2">
              <a:rPr lang="en-US" smtClean="0"/>
              <a:pPr/>
              <a:t>Wednesday, May 8, 2024</a:t>
            </a:fld>
            <a:endParaRPr lang="en-US" dirty="0"/>
          </a:p>
        </p:txBody>
      </p:sp>
      <p:sp>
        <p:nvSpPr>
          <p:cNvPr id="5" name="Footer Placeholder 4">
            <a:extLst>
              <a:ext uri="{FF2B5EF4-FFF2-40B4-BE49-F238E27FC236}">
                <a16:creationId xmlns:a16="http://schemas.microsoft.com/office/drawing/2014/main" id="{94FA6D77-A18B-1E94-1721-B84E1960D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7B0F3459-E462-4B5E-4665-5583FD17C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6590569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descr="People Discussing">
            <a:extLst>
              <a:ext uri="{FF2B5EF4-FFF2-40B4-BE49-F238E27FC236}">
                <a16:creationId xmlns:a16="http://schemas.microsoft.com/office/drawing/2014/main" id="{3F59C05C-25FB-DED8-5A0D-60023A39AB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C0168CA-1E96-A289-2B10-7E052C6C024D}"/>
              </a:ext>
            </a:extLst>
          </p:cNvPr>
          <p:cNvSpPr>
            <a:spLocks noGrp="1"/>
          </p:cNvSpPr>
          <p:nvPr>
            <p:ph type="ctrTitle"/>
          </p:nvPr>
        </p:nvSpPr>
        <p:spPr>
          <a:xfrm>
            <a:off x="6330101" y="894969"/>
            <a:ext cx="5430100" cy="2954655"/>
          </a:xfrm>
        </p:spPr>
        <p:txBody>
          <a:bodyPr>
            <a:normAutofit fontScale="90000"/>
          </a:bodyPr>
          <a:lstStyle/>
          <a:p>
            <a:r>
              <a:rPr lang="en-US" sz="4500" b="0" i="0" dirty="0">
                <a:solidFill>
                  <a:schemeClr val="bg1"/>
                </a:solidFill>
                <a:effectLst/>
                <a:latin typeface="Constantia" panose="02030602050306030303" pitchFamily="18" charset="0"/>
                <a:ea typeface="Calibri" panose="020F0502020204030204" pitchFamily="34" charset="0"/>
                <a:cs typeface="Calibri" panose="020F0502020204030204" pitchFamily="34" charset="0"/>
              </a:rPr>
              <a:t>Analyzing And Forecasting Restaurant Inspection Grades in NYC</a:t>
            </a:r>
            <a:endParaRPr lang="en-US" sz="4500" dirty="0">
              <a:solidFill>
                <a:schemeClr val="bg1"/>
              </a:solidFill>
            </a:endParaRPr>
          </a:p>
        </p:txBody>
      </p:sp>
      <p:sp>
        <p:nvSpPr>
          <p:cNvPr id="3" name="Subtitle 2">
            <a:extLst>
              <a:ext uri="{FF2B5EF4-FFF2-40B4-BE49-F238E27FC236}">
                <a16:creationId xmlns:a16="http://schemas.microsoft.com/office/drawing/2014/main" id="{57674D01-36F2-08BF-A238-47FBD215F7A6}"/>
              </a:ext>
            </a:extLst>
          </p:cNvPr>
          <p:cNvSpPr>
            <a:spLocks noGrp="1"/>
          </p:cNvSpPr>
          <p:nvPr>
            <p:ph type="subTitle" idx="1"/>
          </p:nvPr>
        </p:nvSpPr>
        <p:spPr>
          <a:xfrm>
            <a:off x="6330101" y="4471416"/>
            <a:ext cx="5430100" cy="1293303"/>
          </a:xfrm>
        </p:spPr>
        <p:txBody>
          <a:bodyPr>
            <a:normAutofit/>
          </a:bodyPr>
          <a:lstStyle/>
          <a:p>
            <a:r>
              <a:rPr lang="en-US" sz="2400" dirty="0">
                <a:solidFill>
                  <a:srgbClr val="FFFFFF"/>
                </a:solidFill>
                <a:latin typeface="Constantia" panose="02030602050306030303" pitchFamily="18" charset="0"/>
              </a:rPr>
              <a:t>Ansuman Patnaik</a:t>
            </a:r>
          </a:p>
        </p:txBody>
      </p:sp>
    </p:spTree>
    <p:extLst>
      <p:ext uri="{BB962C8B-B14F-4D97-AF65-F5344CB8AC3E}">
        <p14:creationId xmlns:p14="http://schemas.microsoft.com/office/powerpoint/2010/main" val="235510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5614-ACCB-F27B-7A48-5804CA0E432F}"/>
              </a:ext>
            </a:extLst>
          </p:cNvPr>
          <p:cNvSpPr>
            <a:spLocks noGrp="1"/>
          </p:cNvSpPr>
          <p:nvPr>
            <p:ph type="title"/>
          </p:nvPr>
        </p:nvSpPr>
        <p:spPr/>
        <p:txBody>
          <a:bodyPr/>
          <a:lstStyle/>
          <a:p>
            <a:r>
              <a:rPr lang="en-IN" b="1" i="0" u="none" strike="noStrike" dirty="0">
                <a:solidFill>
                  <a:srgbClr val="0D0D0D"/>
                </a:solidFill>
                <a:effectLst/>
                <a:latin typeface="Constantia" panose="02030602050306030303" pitchFamily="18" charset="0"/>
              </a:rPr>
              <a:t>EDA Summary for Inspection Data</a:t>
            </a:r>
            <a:endParaRPr lang="en-US" dirty="0">
              <a:latin typeface="Constantia" panose="02030602050306030303" pitchFamily="18" charset="0"/>
            </a:endParaRPr>
          </a:p>
        </p:txBody>
      </p:sp>
      <p:graphicFrame>
        <p:nvGraphicFramePr>
          <p:cNvPr id="5" name="Content Placeholder 2">
            <a:extLst>
              <a:ext uri="{FF2B5EF4-FFF2-40B4-BE49-F238E27FC236}">
                <a16:creationId xmlns:a16="http://schemas.microsoft.com/office/drawing/2014/main" id="{EF46651F-F939-1670-8D59-A182BB8782A6}"/>
              </a:ext>
            </a:extLst>
          </p:cNvPr>
          <p:cNvGraphicFramePr>
            <a:graphicFrameLocks noGrp="1"/>
          </p:cNvGraphicFramePr>
          <p:nvPr>
            <p:ph idx="1"/>
            <p:extLst>
              <p:ext uri="{D42A27DB-BD31-4B8C-83A1-F6EECF244321}">
                <p14:modId xmlns:p14="http://schemas.microsoft.com/office/powerpoint/2010/main" val="22100411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324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BF60FA-CD5C-9E38-7A7B-D4756A232CE0}"/>
              </a:ext>
            </a:extLst>
          </p:cNvPr>
          <p:cNvSpPr>
            <a:spLocks noGrp="1"/>
          </p:cNvSpPr>
          <p:nvPr>
            <p:ph type="title"/>
          </p:nvPr>
        </p:nvSpPr>
        <p:spPr>
          <a:xfrm>
            <a:off x="1383564" y="348865"/>
            <a:ext cx="9718111" cy="1576446"/>
          </a:xfrm>
        </p:spPr>
        <p:txBody>
          <a:bodyPr anchor="ctr">
            <a:normAutofit/>
          </a:bodyPr>
          <a:lstStyle/>
          <a:p>
            <a:r>
              <a:rPr lang="en-IN" sz="4000" b="1" i="0" u="none" strike="noStrike">
                <a:solidFill>
                  <a:srgbClr val="FFFFFF"/>
                </a:solidFill>
                <a:effectLst/>
                <a:latin typeface="Constantia" panose="02030602050306030303" pitchFamily="18" charset="0"/>
              </a:rPr>
              <a:t>Pre-processing Steps for Business Acceleration Data</a:t>
            </a:r>
            <a:endParaRPr lang="en-US" sz="4000">
              <a:solidFill>
                <a:srgbClr val="FFFFFF"/>
              </a:solidFill>
              <a:latin typeface="Constantia" panose="02030602050306030303" pitchFamily="18" charset="0"/>
            </a:endParaRPr>
          </a:p>
        </p:txBody>
      </p:sp>
      <p:graphicFrame>
        <p:nvGraphicFramePr>
          <p:cNvPr id="15" name="Content Placeholder 2">
            <a:extLst>
              <a:ext uri="{FF2B5EF4-FFF2-40B4-BE49-F238E27FC236}">
                <a16:creationId xmlns:a16="http://schemas.microsoft.com/office/drawing/2014/main" id="{0BB35276-2C5B-90CC-7D8F-48F65C8688BD}"/>
              </a:ext>
            </a:extLst>
          </p:cNvPr>
          <p:cNvGraphicFramePr>
            <a:graphicFrameLocks noGrp="1"/>
          </p:cNvGraphicFramePr>
          <p:nvPr>
            <p:ph idx="1"/>
            <p:extLst>
              <p:ext uri="{D42A27DB-BD31-4B8C-83A1-F6EECF244321}">
                <p14:modId xmlns:p14="http://schemas.microsoft.com/office/powerpoint/2010/main" val="324238154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511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2" name="Rectangle 5161">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3" name="Rectangle 5162">
            <a:extLst>
              <a:ext uri="{FF2B5EF4-FFF2-40B4-BE49-F238E27FC236}">
                <a16:creationId xmlns:a16="http://schemas.microsoft.com/office/drawing/2014/main" id="{33B9C452-2C6E-4D52-8FC7-669291EE9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4" name="Rectangle 5163">
            <a:extLst>
              <a:ext uri="{FF2B5EF4-FFF2-40B4-BE49-F238E27FC236}">
                <a16:creationId xmlns:a16="http://schemas.microsoft.com/office/drawing/2014/main" id="{34E1CC44-1B7F-472B-B668-B4F2F4723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5" name="Rectangle 5164">
            <a:extLst>
              <a:ext uri="{FF2B5EF4-FFF2-40B4-BE49-F238E27FC236}">
                <a16:creationId xmlns:a16="http://schemas.microsoft.com/office/drawing/2014/main" id="{B5BAD077-4A41-458D-9909-1A108699E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6"/>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66" name="Rectangle 5165">
            <a:extLst>
              <a:ext uri="{FF2B5EF4-FFF2-40B4-BE49-F238E27FC236}">
                <a16:creationId xmlns:a16="http://schemas.microsoft.com/office/drawing/2014/main" id="{F1FC21CE-01FD-49CC-BAFC-06F38B34B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9DD9D-D329-9FCF-E1E1-7323620EC349}"/>
              </a:ext>
            </a:extLst>
          </p:cNvPr>
          <p:cNvSpPr>
            <a:spLocks noGrp="1"/>
          </p:cNvSpPr>
          <p:nvPr>
            <p:ph type="title"/>
          </p:nvPr>
        </p:nvSpPr>
        <p:spPr>
          <a:xfrm>
            <a:off x="699714" y="321728"/>
            <a:ext cx="6999883" cy="967956"/>
          </a:xfrm>
        </p:spPr>
        <p:txBody>
          <a:bodyPr vert="horz" lIns="91440" tIns="45720" rIns="91440" bIns="45720" rtlCol="0" anchor="ctr">
            <a:normAutofit/>
          </a:bodyPr>
          <a:lstStyle/>
          <a:p>
            <a:r>
              <a:rPr lang="en-US" sz="3100" b="1" i="0" u="none" strike="noStrike" dirty="0">
                <a:solidFill>
                  <a:srgbClr val="FFFFFF"/>
                </a:solidFill>
                <a:effectLst/>
                <a:latin typeface="Constantia" panose="02030602050306030303" pitchFamily="18" charset="0"/>
              </a:rPr>
              <a:t>Exploratory Data Analysis for Business Acceleration</a:t>
            </a:r>
            <a:endParaRPr lang="en-US" sz="3100" dirty="0">
              <a:solidFill>
                <a:srgbClr val="FFFFFF"/>
              </a:solidFill>
              <a:latin typeface="Constantia" panose="02030602050306030303" pitchFamily="18" charset="0"/>
            </a:endParaRPr>
          </a:p>
        </p:txBody>
      </p:sp>
      <p:pic>
        <p:nvPicPr>
          <p:cNvPr id="5122" name="Picture 2" descr="A graph of a number of people&#10;&#10;Description automatically generated with medium confidence">
            <a:extLst>
              <a:ext uri="{FF2B5EF4-FFF2-40B4-BE49-F238E27FC236}">
                <a16:creationId xmlns:a16="http://schemas.microsoft.com/office/drawing/2014/main" id="{CB14AEAD-243D-C2AC-443F-0FDBB08301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2227"/>
          <a:stretch/>
        </p:blipFill>
        <p:spPr bwMode="auto">
          <a:xfrm>
            <a:off x="680689" y="2889973"/>
            <a:ext cx="2490796" cy="2626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graph of blue bars&#10;&#10;Description automatically generated with medium confidence">
            <a:extLst>
              <a:ext uri="{FF2B5EF4-FFF2-40B4-BE49-F238E27FC236}">
                <a16:creationId xmlns:a16="http://schemas.microsoft.com/office/drawing/2014/main" id="{D5B9B867-A250-BF0B-323D-E64C6AF1C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4017"/>
          <a:stretch/>
        </p:blipFill>
        <p:spPr bwMode="auto">
          <a:xfrm>
            <a:off x="3459929" y="3040572"/>
            <a:ext cx="2494544" cy="2325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bar graph with numbers and a number of years&#10;&#10;Description automatically generated with medium confidence">
            <a:extLst>
              <a:ext uri="{FF2B5EF4-FFF2-40B4-BE49-F238E27FC236}">
                <a16:creationId xmlns:a16="http://schemas.microsoft.com/office/drawing/2014/main" id="{05F7A1D9-C71D-1341-2902-06034C5742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 b="399"/>
          <a:stretch/>
        </p:blipFill>
        <p:spPr bwMode="auto">
          <a:xfrm>
            <a:off x="6239169" y="3112367"/>
            <a:ext cx="2502912" cy="218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graph of different types of cuisine&#10;&#10;Description automatically generated">
            <a:extLst>
              <a:ext uri="{FF2B5EF4-FFF2-40B4-BE49-F238E27FC236}">
                <a16:creationId xmlns:a16="http://schemas.microsoft.com/office/drawing/2014/main" id="{0CF73B4A-B805-B7E9-6E70-78DC3B6977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527" b="1"/>
          <a:stretch/>
        </p:blipFill>
        <p:spPr bwMode="auto">
          <a:xfrm>
            <a:off x="9015350" y="2787752"/>
            <a:ext cx="2502910" cy="283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870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2196B-13F6-B52F-497F-417680B36D2B}"/>
              </a:ext>
            </a:extLst>
          </p:cNvPr>
          <p:cNvSpPr>
            <a:spLocks noGrp="1"/>
          </p:cNvSpPr>
          <p:nvPr>
            <p:ph type="title"/>
          </p:nvPr>
        </p:nvSpPr>
        <p:spPr/>
        <p:txBody>
          <a:bodyPr/>
          <a:lstStyle/>
          <a:p>
            <a:r>
              <a:rPr lang="en-IN" b="1" i="0" u="none" strike="noStrike" dirty="0">
                <a:solidFill>
                  <a:srgbClr val="0D0D0D"/>
                </a:solidFill>
                <a:effectLst/>
                <a:latin typeface="Constantia" panose="02030602050306030303" pitchFamily="18" charset="0"/>
              </a:rPr>
              <a:t>EDA Summary for Business Acceleration Data</a:t>
            </a:r>
            <a:endParaRPr lang="en-US" dirty="0">
              <a:latin typeface="Constantia" panose="02030602050306030303" pitchFamily="18" charset="0"/>
            </a:endParaRPr>
          </a:p>
        </p:txBody>
      </p:sp>
      <p:graphicFrame>
        <p:nvGraphicFramePr>
          <p:cNvPr id="5" name="Content Placeholder 2">
            <a:extLst>
              <a:ext uri="{FF2B5EF4-FFF2-40B4-BE49-F238E27FC236}">
                <a16:creationId xmlns:a16="http://schemas.microsoft.com/office/drawing/2014/main" id="{AC0F1B43-01B0-833A-B9D1-B45AD535017C}"/>
              </a:ext>
            </a:extLst>
          </p:cNvPr>
          <p:cNvGraphicFramePr>
            <a:graphicFrameLocks noGrp="1"/>
          </p:cNvGraphicFramePr>
          <p:nvPr>
            <p:ph idx="1"/>
            <p:extLst>
              <p:ext uri="{D42A27DB-BD31-4B8C-83A1-F6EECF244321}">
                <p14:modId xmlns:p14="http://schemas.microsoft.com/office/powerpoint/2010/main" val="11864982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616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0CF58-2419-EA78-2FCE-ECC460D10F38}"/>
              </a:ext>
            </a:extLst>
          </p:cNvPr>
          <p:cNvSpPr>
            <a:spLocks noGrp="1"/>
          </p:cNvSpPr>
          <p:nvPr>
            <p:ph type="title"/>
          </p:nvPr>
        </p:nvSpPr>
        <p:spPr>
          <a:xfrm>
            <a:off x="1371599" y="294538"/>
            <a:ext cx="9895951" cy="1033669"/>
          </a:xfrm>
        </p:spPr>
        <p:txBody>
          <a:bodyPr>
            <a:normAutofit/>
          </a:bodyPr>
          <a:lstStyle/>
          <a:p>
            <a:r>
              <a:rPr lang="en-IN" sz="3400" b="1" i="0" u="none" strike="noStrike" dirty="0">
                <a:solidFill>
                  <a:srgbClr val="FFFFFF"/>
                </a:solidFill>
                <a:effectLst/>
                <a:latin typeface="Constantia" panose="02030602050306030303" pitchFamily="18" charset="0"/>
              </a:rPr>
              <a:t>Overall </a:t>
            </a:r>
            <a:r>
              <a:rPr lang="en-IN" sz="3400" b="1" dirty="0">
                <a:solidFill>
                  <a:srgbClr val="FFFFFF"/>
                </a:solidFill>
                <a:latin typeface="Constantia" panose="02030602050306030303" pitchFamily="18" charset="0"/>
              </a:rPr>
              <a:t>Summary after </a:t>
            </a:r>
            <a:r>
              <a:rPr lang="en-IN" sz="3400" b="1" i="0" u="none" strike="noStrike" dirty="0">
                <a:solidFill>
                  <a:srgbClr val="FFFFFF"/>
                </a:solidFill>
                <a:effectLst/>
                <a:latin typeface="Constantia" panose="02030602050306030303" pitchFamily="18" charset="0"/>
              </a:rPr>
              <a:t>Merging both Datasets and Pre-processing</a:t>
            </a:r>
            <a:endParaRPr lang="en-US" sz="3400" dirty="0">
              <a:solidFill>
                <a:srgbClr val="FFFFFF"/>
              </a:solidFill>
              <a:latin typeface="Constantia" panose="02030602050306030303" pitchFamily="18" charset="0"/>
            </a:endParaRPr>
          </a:p>
        </p:txBody>
      </p:sp>
      <p:sp>
        <p:nvSpPr>
          <p:cNvPr id="3" name="Content Placeholder 2">
            <a:extLst>
              <a:ext uri="{FF2B5EF4-FFF2-40B4-BE49-F238E27FC236}">
                <a16:creationId xmlns:a16="http://schemas.microsoft.com/office/drawing/2014/main" id="{AC055DB1-05D9-1395-2639-5308DA79785B}"/>
              </a:ext>
            </a:extLst>
          </p:cNvPr>
          <p:cNvSpPr>
            <a:spLocks noGrp="1"/>
          </p:cNvSpPr>
          <p:nvPr>
            <p:ph idx="1"/>
          </p:nvPr>
        </p:nvSpPr>
        <p:spPr>
          <a:xfrm>
            <a:off x="1371599" y="2318197"/>
            <a:ext cx="9724031" cy="3683358"/>
          </a:xfrm>
        </p:spPr>
        <p:txBody>
          <a:bodyPr anchor="ctr">
            <a:normAutofit/>
          </a:bodyPr>
          <a:lstStyle/>
          <a:p>
            <a:pPr>
              <a:buFont typeface="Arial" panose="020B0604020202020204" pitchFamily="34" charset="0"/>
              <a:buChar char="•"/>
            </a:pPr>
            <a:r>
              <a:rPr lang="en-IN" sz="1400" b="1" i="0" u="none" strike="noStrike" dirty="0">
                <a:effectLst/>
                <a:latin typeface="Constantia" panose="02030602050306030303" pitchFamily="18" charset="0"/>
              </a:rPr>
              <a:t>Merge Strategy</a:t>
            </a:r>
            <a:r>
              <a:rPr lang="en-IN" sz="1400" b="0" i="0" u="none" strike="noStrike" dirty="0">
                <a:effectLst/>
                <a:latin typeface="Constantia" panose="02030602050306030303" pitchFamily="18" charset="0"/>
              </a:rPr>
              <a:t>: Combined restaurant inspection data with business acceleration data using an inner join on common business identifiers ("DBA").</a:t>
            </a:r>
          </a:p>
          <a:p>
            <a:pPr>
              <a:buFont typeface="Arial" panose="020B0604020202020204" pitchFamily="34" charset="0"/>
              <a:buChar char="•"/>
            </a:pPr>
            <a:r>
              <a:rPr lang="en-IN" sz="1400" b="1" i="0" u="none" strike="noStrike" dirty="0">
                <a:effectLst/>
                <a:latin typeface="Constantia" panose="02030602050306030303" pitchFamily="18" charset="0"/>
              </a:rPr>
              <a:t>Missing Values Handling</a:t>
            </a:r>
            <a:r>
              <a:rPr lang="en-IN" sz="1400" b="0" i="0" u="none" strike="noStrike" dirty="0">
                <a:effectLst/>
                <a:latin typeface="Constantia" panose="02030602050306030303" pitchFamily="18" charset="0"/>
              </a:rPr>
              <a:t>: Imputed missing values in merged data using the mode for categorical columns and the median for numerical columns. Forward-fill was used for date columns.</a:t>
            </a:r>
          </a:p>
          <a:p>
            <a:pPr>
              <a:buFont typeface="Arial" panose="020B0604020202020204" pitchFamily="34" charset="0"/>
              <a:buChar char="•"/>
            </a:pPr>
            <a:r>
              <a:rPr lang="en-IN" sz="1400" b="1" i="0" u="none" strike="noStrike" dirty="0">
                <a:effectLst/>
                <a:latin typeface="Constantia" panose="02030602050306030303" pitchFamily="18" charset="0"/>
              </a:rPr>
              <a:t>Outlier Detection and Handling</a:t>
            </a:r>
            <a:r>
              <a:rPr lang="en-IN" sz="1400" b="0" i="0" u="none" strike="noStrike" dirty="0">
                <a:effectLst/>
                <a:latin typeface="Constantia" panose="02030602050306030303" pitchFamily="18" charset="0"/>
              </a:rPr>
              <a:t>: Removed outliers based on interquartile range (IQR) in numerical columns. Categorical outliers were identified and addressed by focusing on common values.</a:t>
            </a:r>
          </a:p>
          <a:p>
            <a:pPr>
              <a:buFont typeface="Arial" panose="020B0604020202020204" pitchFamily="34" charset="0"/>
              <a:buChar char="•"/>
            </a:pPr>
            <a:r>
              <a:rPr lang="en-IN" sz="1400" b="1" i="0" u="none" strike="noStrike" dirty="0">
                <a:effectLst/>
                <a:latin typeface="Constantia" panose="02030602050306030303" pitchFamily="18" charset="0"/>
              </a:rPr>
              <a:t>Data Type Conversion</a:t>
            </a:r>
            <a:r>
              <a:rPr lang="en-IN" sz="1400" b="0" i="0" u="none" strike="noStrike" dirty="0">
                <a:effectLst/>
                <a:latin typeface="Constantia" panose="02030602050306030303" pitchFamily="18" charset="0"/>
              </a:rPr>
              <a:t>: Categorical data was converted into a one-hot encoded format, and numerical columns were scaled using StandardScaler for consistency.</a:t>
            </a:r>
          </a:p>
          <a:p>
            <a:pPr>
              <a:buFont typeface="Arial" panose="020B0604020202020204" pitchFamily="34" charset="0"/>
              <a:buChar char="•"/>
            </a:pPr>
            <a:r>
              <a:rPr lang="en-IN" sz="1400" b="1" i="0" u="none" strike="noStrike" dirty="0">
                <a:effectLst/>
                <a:latin typeface="Constantia" panose="02030602050306030303" pitchFamily="18" charset="0"/>
              </a:rPr>
              <a:t>Final Structure</a:t>
            </a:r>
            <a:r>
              <a:rPr lang="en-IN" sz="1400" b="0" i="0" u="none" strike="noStrike" dirty="0">
                <a:effectLst/>
                <a:latin typeface="Constantia" panose="02030602050306030303" pitchFamily="18" charset="0"/>
              </a:rPr>
              <a:t>: The merged dataset contained 45,487 records with 39 columns, including inspection scores, grades, business sector, and geospatial information.</a:t>
            </a:r>
          </a:p>
          <a:p>
            <a:pPr>
              <a:buFont typeface="Arial" panose="020B0604020202020204" pitchFamily="34" charset="0"/>
              <a:buChar char="•"/>
            </a:pPr>
            <a:r>
              <a:rPr lang="en-IN" sz="1400" b="1" i="0" u="none" strike="noStrike" dirty="0">
                <a:effectLst/>
                <a:latin typeface="Constantia" panose="02030602050306030303" pitchFamily="18" charset="0"/>
              </a:rPr>
              <a:t>Data Validation</a:t>
            </a:r>
            <a:r>
              <a:rPr lang="en-IN" sz="1400" b="0" i="0" u="none" strike="noStrike" dirty="0">
                <a:effectLst/>
                <a:latin typeface="Constantia" panose="02030602050306030303" pitchFamily="18" charset="0"/>
              </a:rPr>
              <a:t>: Ensured data integrity by checking for duplicate rows and re-evaluating the number of unique values in key columns.</a:t>
            </a:r>
          </a:p>
          <a:p>
            <a:pPr>
              <a:buFont typeface="Arial" panose="020B0604020202020204" pitchFamily="34" charset="0"/>
              <a:buChar char="•"/>
            </a:pPr>
            <a:r>
              <a:rPr lang="en-IN" sz="1400" b="1" i="0" u="none" strike="noStrike" dirty="0">
                <a:effectLst/>
                <a:latin typeface="Constantia" panose="02030602050306030303" pitchFamily="18" charset="0"/>
              </a:rPr>
              <a:t>Foundation for Analysis</a:t>
            </a:r>
            <a:r>
              <a:rPr lang="en-IN" sz="1400" b="0" i="0" u="none" strike="noStrike" dirty="0">
                <a:effectLst/>
                <a:latin typeface="Constantia" panose="02030602050306030303" pitchFamily="18" charset="0"/>
              </a:rPr>
              <a:t>: The clean and pre-processed dataset provided a solid basis for further analysis, modelling, and forecasting, addressing missing data and ensuring consistent data structure.</a:t>
            </a:r>
          </a:p>
        </p:txBody>
      </p:sp>
    </p:spTree>
    <p:extLst>
      <p:ext uri="{BB962C8B-B14F-4D97-AF65-F5344CB8AC3E}">
        <p14:creationId xmlns:p14="http://schemas.microsoft.com/office/powerpoint/2010/main" val="55548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1D463-B282-0258-27F0-ACCEDEC5C03A}"/>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b="1" i="0" u="none" strike="noStrike" kern="1200" dirty="0">
                <a:solidFill>
                  <a:schemeClr val="tx1"/>
                </a:solidFill>
                <a:effectLst/>
                <a:latin typeface="Constantia" panose="02030602050306030303" pitchFamily="18" charset="0"/>
              </a:rPr>
              <a:t>Time Series Analysis for Restaurant Inspection Data</a:t>
            </a:r>
            <a:endParaRPr lang="en-US" sz="4100" kern="1200" dirty="0">
              <a:solidFill>
                <a:schemeClr val="tx1"/>
              </a:solidFill>
              <a:latin typeface="Constantia" panose="02030602050306030303" pitchFamily="18" charset="0"/>
            </a:endParaRPr>
          </a:p>
        </p:txBody>
      </p:sp>
      <p:sp>
        <p:nvSpPr>
          <p:cNvPr id="7183" name="Rectangle 718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Rectangle 718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6D1873-7EE4-925B-0242-479F1CFA4203}"/>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a:lnSpc>
                <a:spcPct val="90000"/>
              </a:lnSpc>
              <a:spcAft>
                <a:spcPts val="600"/>
              </a:spcAft>
            </a:pPr>
            <a:r>
              <a:rPr lang="en-US" sz="1300" b="0" i="0" u="none" strike="noStrike" dirty="0">
                <a:effectLst/>
                <a:latin typeface="Constantia" panose="02030602050306030303" pitchFamily="18" charset="0"/>
              </a:rPr>
              <a:t>The line graph showed the average inspection scores from early 2021 to late 2023, with the following key observations:</a:t>
            </a:r>
          </a:p>
          <a:p>
            <a:pPr indent="-228600">
              <a:lnSpc>
                <a:spcPct val="90000"/>
              </a:lnSpc>
              <a:spcAft>
                <a:spcPts val="600"/>
              </a:spcAft>
              <a:buFont typeface="Arial" panose="020B0604020202020204" pitchFamily="34" charset="0"/>
              <a:buChar char="•"/>
            </a:pPr>
            <a:r>
              <a:rPr lang="en-US" sz="1300" b="1" i="0" u="none" strike="noStrike" dirty="0">
                <a:effectLst/>
                <a:latin typeface="Constantia" panose="02030602050306030303" pitchFamily="18" charset="0"/>
              </a:rPr>
              <a:t>Seasonal Variations</a:t>
            </a:r>
            <a:r>
              <a:rPr lang="en-US" sz="1300" b="0" i="0" u="none" strike="noStrike" dirty="0">
                <a:effectLst/>
                <a:latin typeface="Constantia" panose="02030602050306030303" pitchFamily="18" charset="0"/>
              </a:rPr>
              <a:t>: There were noticeable fluctuations in scores, with lows in April 2022 and 2023, suggesting a possible seasonal pattern.</a:t>
            </a:r>
          </a:p>
          <a:p>
            <a:pPr indent="-228600">
              <a:lnSpc>
                <a:spcPct val="90000"/>
              </a:lnSpc>
              <a:spcAft>
                <a:spcPts val="600"/>
              </a:spcAft>
              <a:buFont typeface="Arial" panose="020B0604020202020204" pitchFamily="34" charset="0"/>
              <a:buChar char="•"/>
            </a:pPr>
            <a:r>
              <a:rPr lang="en-US" sz="1300" b="1" i="0" u="none" strike="noStrike" dirty="0">
                <a:effectLst/>
                <a:latin typeface="Constantia" panose="02030602050306030303" pitchFamily="18" charset="0"/>
              </a:rPr>
              <a:t>Overall Trend</a:t>
            </a:r>
            <a:r>
              <a:rPr lang="en-US" sz="1300" b="0" i="0" u="none" strike="noStrike" dirty="0">
                <a:effectLst/>
                <a:latin typeface="Constantia" panose="02030602050306030303" pitchFamily="18" charset="0"/>
              </a:rPr>
              <a:t>: The scores generally increased over time, with the highest average score exceeding 25 in December 2023 and the lowest just above 18 in April 2022.</a:t>
            </a:r>
          </a:p>
          <a:p>
            <a:pPr indent="-228600">
              <a:lnSpc>
                <a:spcPct val="90000"/>
              </a:lnSpc>
              <a:spcAft>
                <a:spcPts val="600"/>
              </a:spcAft>
              <a:buFont typeface="Arial" panose="020B0604020202020204" pitchFamily="34" charset="0"/>
              <a:buChar char="•"/>
            </a:pPr>
            <a:r>
              <a:rPr lang="en-US" sz="1300" b="1" i="0" u="none" strike="noStrike" dirty="0">
                <a:effectLst/>
                <a:latin typeface="Constantia" panose="02030602050306030303" pitchFamily="18" charset="0"/>
              </a:rPr>
              <a:t>Potential Causes</a:t>
            </a:r>
            <a:r>
              <a:rPr lang="en-US" sz="1300" b="0" i="0" u="none" strike="noStrike" dirty="0">
                <a:effectLst/>
                <a:latin typeface="Constantia" panose="02030602050306030303" pitchFamily="18" charset="0"/>
              </a:rPr>
              <a:t>: The April dips could indicate specific challenges, while the overall upward trend might suggest improved compliance or inspection processes.</a:t>
            </a:r>
          </a:p>
          <a:p>
            <a:pPr indent="-228600">
              <a:lnSpc>
                <a:spcPct val="90000"/>
              </a:lnSpc>
              <a:spcAft>
                <a:spcPts val="600"/>
              </a:spcAft>
              <a:buFont typeface="Arial" panose="020B0604020202020204" pitchFamily="34" charset="0"/>
              <a:buChar char="•"/>
            </a:pPr>
            <a:r>
              <a:rPr lang="en-US" sz="1300" b="1" i="0" u="none" strike="noStrike" dirty="0">
                <a:effectLst/>
                <a:latin typeface="Constantia" panose="02030602050306030303" pitchFamily="18" charset="0"/>
              </a:rPr>
              <a:t>Strategic Implications</a:t>
            </a:r>
            <a:r>
              <a:rPr lang="en-US" sz="1300" b="0" i="0" u="none" strike="noStrike" dirty="0">
                <a:effectLst/>
                <a:latin typeface="Constantia" panose="02030602050306030303" pitchFamily="18" charset="0"/>
              </a:rPr>
              <a:t>: To maintain or improve scores, additional focus might be needed during periods of expected dips, and high scores could guide best practices.</a:t>
            </a:r>
          </a:p>
          <a:p>
            <a:pPr indent="-228600">
              <a:lnSpc>
                <a:spcPct val="90000"/>
              </a:lnSpc>
              <a:spcAft>
                <a:spcPts val="600"/>
              </a:spcAft>
              <a:buFont typeface="Arial" panose="020B0604020202020204" pitchFamily="34" charset="0"/>
              <a:buChar char="•"/>
            </a:pPr>
            <a:r>
              <a:rPr lang="en-US" sz="1300" b="1" i="0" u="none" strike="noStrike" dirty="0">
                <a:effectLst/>
                <a:latin typeface="Constantia" panose="02030602050306030303" pitchFamily="18" charset="0"/>
              </a:rPr>
              <a:t>Further Investigation</a:t>
            </a:r>
            <a:r>
              <a:rPr lang="en-US" sz="1300" b="0" i="0" u="none" strike="noStrike" dirty="0">
                <a:effectLst/>
                <a:latin typeface="Constantia" panose="02030602050306030303" pitchFamily="18" charset="0"/>
              </a:rPr>
              <a:t>: Additional context would be required to understand the reasons behind these trends and to ensure informed decision-making.</a:t>
            </a:r>
          </a:p>
        </p:txBody>
      </p:sp>
      <p:pic>
        <p:nvPicPr>
          <p:cNvPr id="7170" name="Picture 2" descr="A graph showing a line graph&#10;&#10;Description automatically generated">
            <a:extLst>
              <a:ext uri="{FF2B5EF4-FFF2-40B4-BE49-F238E27FC236}">
                <a16:creationId xmlns:a16="http://schemas.microsoft.com/office/drawing/2014/main" id="{D74C21B6-9591-6DD1-CB1C-B1F745CF55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911532" y="2667537"/>
            <a:ext cx="5150277" cy="3347680"/>
          </a:xfrm>
          <a:prstGeom prst="rect">
            <a:avLst/>
          </a:prstGeom>
          <a:noFill/>
          <a:extLst>
            <a:ext uri="{909E8E84-426E-40DD-AFC4-6F175D3DCCD1}">
              <a14:hiddenFill xmlns:a14="http://schemas.microsoft.com/office/drawing/2010/main">
                <a:solidFill>
                  <a:srgbClr val="FFFFFF"/>
                </a:solidFill>
              </a14:hiddenFill>
            </a:ext>
          </a:extLst>
        </p:spPr>
      </p:pic>
      <p:sp>
        <p:nvSpPr>
          <p:cNvPr id="7181" name="Rectangle 718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46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1364E-FCDF-205F-98B7-3C117BAF1F68}"/>
              </a:ext>
            </a:extLst>
          </p:cNvPr>
          <p:cNvSpPr>
            <a:spLocks noGrp="1"/>
          </p:cNvSpPr>
          <p:nvPr>
            <p:ph type="title"/>
          </p:nvPr>
        </p:nvSpPr>
        <p:spPr>
          <a:xfrm>
            <a:off x="6974237" y="868320"/>
            <a:ext cx="4859253" cy="899862"/>
          </a:xfrm>
        </p:spPr>
        <p:txBody>
          <a:bodyPr anchor="b">
            <a:normAutofit/>
          </a:bodyPr>
          <a:lstStyle/>
          <a:p>
            <a:r>
              <a:rPr lang="en-IN" sz="2800" b="1" i="0" u="none" strike="noStrike" dirty="0">
                <a:effectLst/>
                <a:latin typeface="Constantia" panose="02030602050306030303" pitchFamily="18" charset="0"/>
              </a:rPr>
              <a:t>Key Features Identified for Analysis and Modelling</a:t>
            </a:r>
            <a:endParaRPr lang="en-US" sz="2800" dirty="0">
              <a:latin typeface="Constantia" panose="02030602050306030303" pitchFamily="18" charset="0"/>
            </a:endParaRPr>
          </a:p>
        </p:txBody>
      </p:sp>
      <p:sp>
        <p:nvSpPr>
          <p:cNvPr id="8201" name="Rectangle 820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 graph with a line&#10;&#10;Description automatically generated">
            <a:extLst>
              <a:ext uri="{FF2B5EF4-FFF2-40B4-BE49-F238E27FC236}">
                <a16:creationId xmlns:a16="http://schemas.microsoft.com/office/drawing/2014/main" id="{364C73D1-861A-56B9-BAFA-1E3794CDC2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244" y="1054322"/>
            <a:ext cx="5628018" cy="4516485"/>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EE56B4-D2A1-9748-2A14-9A76DE5FAE88}"/>
              </a:ext>
            </a:extLst>
          </p:cNvPr>
          <p:cNvSpPr>
            <a:spLocks noGrp="1"/>
          </p:cNvSpPr>
          <p:nvPr>
            <p:ph idx="1"/>
          </p:nvPr>
        </p:nvSpPr>
        <p:spPr>
          <a:xfrm>
            <a:off x="6974237" y="1944913"/>
            <a:ext cx="4859253" cy="3815177"/>
          </a:xfrm>
        </p:spPr>
        <p:txBody>
          <a:bodyPr anchor="ctr">
            <a:normAutofit fontScale="92500"/>
          </a:bodyPr>
          <a:lstStyle/>
          <a:p>
            <a:pPr marL="0" indent="0">
              <a:buNone/>
            </a:pPr>
            <a:r>
              <a:rPr lang="en-IN" sz="1000" b="1" i="0" u="none" strike="noStrike" dirty="0">
                <a:effectLst/>
                <a:latin typeface="Constantia" panose="02030602050306030303" pitchFamily="18" charset="0"/>
              </a:rPr>
              <a:t>Feature Selection Approach</a:t>
            </a:r>
            <a:r>
              <a:rPr lang="en-IN" sz="1000" b="0" i="0" u="none" strike="noStrike" dirty="0">
                <a:effectLst/>
                <a:latin typeface="Constantia" panose="02030602050306030303" pitchFamily="18" charset="0"/>
              </a:rPr>
              <a:t>: We used Principal Component Analysis (PCA) to identify the most influential features in our dataset. Feature selection was based on the highest loadings in each principal component, indicating significant contributions to the data's variance.</a:t>
            </a:r>
          </a:p>
          <a:p>
            <a:pPr marL="0" indent="0">
              <a:buNone/>
            </a:pPr>
            <a:r>
              <a:rPr lang="en-IN" sz="1000" b="1" i="0" u="none" strike="noStrike" dirty="0">
                <a:effectLst/>
                <a:latin typeface="Constantia" panose="02030602050306030303" pitchFamily="18" charset="0"/>
              </a:rPr>
              <a:t>Significant Features</a:t>
            </a:r>
            <a:r>
              <a:rPr lang="en-IN" sz="10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Geographical Information</a:t>
            </a:r>
            <a:r>
              <a:rPr lang="en-IN" sz="1000" b="0" i="0" u="none" strike="noStrike" dirty="0">
                <a:effectLst/>
                <a:latin typeface="Constantia" panose="02030602050306030303" pitchFamily="18" charset="0"/>
              </a:rPr>
              <a:t>: Features like Latitude, Longitude, ZIPCODE, Community Board, and Council District emerged as key contributors, suggesting that location played a significant role in inspection outcomes.</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Business-Specific Data</a:t>
            </a:r>
            <a:r>
              <a:rPr lang="en-IN" sz="1000" b="0" i="0" u="none" strike="noStrike" dirty="0">
                <a:effectLst/>
                <a:latin typeface="Constantia" panose="02030602050306030303" pitchFamily="18" charset="0"/>
              </a:rPr>
              <a:t>: The number of Employees, Business Sector, and Type of Cuisine were identified as important in the PCA analysis, indicating their relevance in predicting inspection grades and business success.</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Inspection Metrics</a:t>
            </a:r>
            <a:r>
              <a:rPr lang="en-IN" sz="1000" b="0" i="0" u="none" strike="noStrike" dirty="0">
                <a:effectLst/>
                <a:latin typeface="Constantia" panose="02030602050306030303" pitchFamily="18" charset="0"/>
              </a:rPr>
              <a:t>: SCORE, GRADE, INSPECTION DATE, and INSPECTION TYPE were crucial features, reflecting the core elements of the inspection data.</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Temporal Features</a:t>
            </a:r>
            <a:r>
              <a:rPr lang="en-IN" sz="1000" b="0" i="0" u="none" strike="noStrike" dirty="0">
                <a:effectLst/>
                <a:latin typeface="Constantia" panose="02030602050306030303" pitchFamily="18" charset="0"/>
              </a:rPr>
              <a:t>: Extracted information from INSPECTION DATE, including INSPECTION_YEAR and INSPECTION_MONTH, which contributed to patterns over time.</a:t>
            </a:r>
          </a:p>
          <a:p>
            <a:pPr marL="0" indent="0">
              <a:buNone/>
            </a:pPr>
            <a:r>
              <a:rPr lang="en-IN" sz="1000" b="1" i="0" u="none" strike="noStrike" dirty="0">
                <a:effectLst/>
                <a:latin typeface="Constantia" panose="02030602050306030303" pitchFamily="18" charset="0"/>
              </a:rPr>
              <a:t>Most Important Features by Component</a:t>
            </a:r>
            <a:r>
              <a:rPr lang="en-IN" sz="10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Component 1</a:t>
            </a:r>
            <a:r>
              <a:rPr lang="en-IN" sz="1000" b="0" i="0" u="none" strike="noStrike" dirty="0">
                <a:effectLst/>
                <a:latin typeface="Constantia" panose="02030602050306030303" pitchFamily="18" charset="0"/>
              </a:rPr>
              <a:t>: Community Board, BIN, BBL, ZIPCODE, Council District.</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Component 2</a:t>
            </a:r>
            <a:r>
              <a:rPr lang="en-IN" sz="1000" b="0" i="0" u="none" strike="noStrike" dirty="0">
                <a:effectLst/>
                <a:latin typeface="Constantia" panose="02030602050306030303" pitchFamily="18" charset="0"/>
              </a:rPr>
              <a:t>: Opening Year, Number of Employees, Longitude, Latitude.</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Component 3</a:t>
            </a:r>
            <a:r>
              <a:rPr lang="en-IN" sz="1000" b="0" i="0" u="none" strike="noStrike" dirty="0">
                <a:effectLst/>
                <a:latin typeface="Constantia" panose="02030602050306030303" pitchFamily="18" charset="0"/>
              </a:rPr>
              <a:t>: Longitude, Latitude, Census Tract.</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Component 4</a:t>
            </a:r>
            <a:r>
              <a:rPr lang="en-IN" sz="1000" b="0" i="0" u="none" strike="noStrike" dirty="0">
                <a:effectLst/>
                <a:latin typeface="Constantia" panose="02030602050306030303" pitchFamily="18" charset="0"/>
              </a:rPr>
              <a:t>: INSPECTION_YEAR, INSPECTION_MONTH, Longitude.</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Component 5</a:t>
            </a:r>
            <a:r>
              <a:rPr lang="en-IN" sz="1000" b="0" i="0" u="none" strike="noStrike" dirty="0">
                <a:effectLst/>
                <a:latin typeface="Constantia" panose="02030602050306030303" pitchFamily="18" charset="0"/>
              </a:rPr>
              <a:t>: Opening Month, Opening Year, SCORE.</a:t>
            </a:r>
          </a:p>
        </p:txBody>
      </p:sp>
      <p:sp>
        <p:nvSpPr>
          <p:cNvPr id="8207" name="Rectangle 820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29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B7F9E-F264-7A1D-E477-B3000E52A4C5}"/>
              </a:ext>
            </a:extLst>
          </p:cNvPr>
          <p:cNvSpPr>
            <a:spLocks noGrp="1"/>
          </p:cNvSpPr>
          <p:nvPr>
            <p:ph type="title"/>
          </p:nvPr>
        </p:nvSpPr>
        <p:spPr>
          <a:xfrm>
            <a:off x="838200" y="557188"/>
            <a:ext cx="10515600" cy="1133499"/>
          </a:xfrm>
        </p:spPr>
        <p:txBody>
          <a:bodyPr vert="horz" lIns="91440" tIns="45720" rIns="91440" bIns="45720" rtlCol="0">
            <a:normAutofit/>
          </a:bodyPr>
          <a:lstStyle/>
          <a:p>
            <a:pPr algn="ctr"/>
            <a:r>
              <a:rPr lang="en-US" sz="3600" b="1" kern="1200">
                <a:latin typeface="Constantia" panose="02030602050306030303" pitchFamily="18" charset="0"/>
              </a:rPr>
              <a:t>Machine Learning models we implemented</a:t>
            </a:r>
          </a:p>
        </p:txBody>
      </p:sp>
      <p:graphicFrame>
        <p:nvGraphicFramePr>
          <p:cNvPr id="5" name="Content Placeholder 2">
            <a:extLst>
              <a:ext uri="{FF2B5EF4-FFF2-40B4-BE49-F238E27FC236}">
                <a16:creationId xmlns:a16="http://schemas.microsoft.com/office/drawing/2014/main" id="{3CCB455A-0A9D-48C2-44CD-090092BD757C}"/>
              </a:ext>
            </a:extLst>
          </p:cNvPr>
          <p:cNvGraphicFramePr>
            <a:graphicFrameLocks noGrp="1"/>
          </p:cNvGraphicFramePr>
          <p:nvPr>
            <p:ph idx="1"/>
            <p:extLst>
              <p:ext uri="{D42A27DB-BD31-4B8C-83A1-F6EECF244321}">
                <p14:modId xmlns:p14="http://schemas.microsoft.com/office/powerpoint/2010/main" val="71492843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420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F6198-1BEF-51AE-6FA0-6EA96B307E26}"/>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b="1"/>
              <a:t>Decision Tree</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05CF99-226B-279D-9F93-E72C27BB3D77}"/>
              </a:ext>
            </a:extLst>
          </p:cNvPr>
          <p:cNvSpPr txBox="1"/>
          <p:nvPr/>
        </p:nvSpPr>
        <p:spPr>
          <a:xfrm>
            <a:off x="590719" y="2330505"/>
            <a:ext cx="4559425" cy="3979585"/>
          </a:xfrm>
          <a:prstGeom prst="rect">
            <a:avLst/>
          </a:prstGeom>
        </p:spPr>
        <p:txBody>
          <a:bodyPr vert="horz" lIns="91440" tIns="45720" rIns="91440" bIns="45720" rtlCol="0" anchor="ctr">
            <a:normAutofit fontScale="92500" lnSpcReduction="10000"/>
          </a:bodyPr>
          <a:lstStyle/>
          <a:p>
            <a:pPr>
              <a:lnSpc>
                <a:spcPct val="90000"/>
              </a:lnSpc>
              <a:spcAft>
                <a:spcPts val="600"/>
              </a:spcAft>
            </a:pPr>
            <a:r>
              <a:rPr lang="en-US" sz="1100" b="0" i="0" u="none" strike="noStrike" dirty="0">
                <a:effectLst/>
                <a:latin typeface="Constantia" panose="02030602050306030303" pitchFamily="18" charset="0"/>
              </a:rPr>
              <a:t>The Decision Tree classifier achieved an accuracy of 99.70% when predicting the 'GRADE' variable. Here's an analysis of the confusion matrix and classification report:</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Confusion Matrix Analysis</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Most correct predictions were in the Grade 0 category, with only a small number of misclassifications across the board.</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Minimal misclassifications were observed between Grades 1 and 2, with almost no errors among Grades 3, 4, and 5.</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Most misclassifications occurred in the Grade 0 category, with 3 misclassified as Grade 5 and others scattered across other grades.</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Classification Report</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precision, recall, and f1-score for most categories were exceptionally high, with the overall accuracy at nearly 100%.</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Grades 1, 2, 3, and 5 had precision and recall close to or at 1.00, suggesting highly accurate predictions for these categories.</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Grade 4 had the lowest precision (0.88), suggesting slightly less consistent predictions.</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Overall Performance</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high accuracy and balanced precision/recall across most grades indicate a robust model performance with minimal misclassifications.</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Despite this high performance, the areas with lower precision, like Grade 4, suggest that there may be opportunities to improve prediction consistency.</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CBAC590-E276-9B47-E454-0237418821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0" r="4" b="4"/>
          <a:stretch/>
        </p:blipFill>
        <p:spPr>
          <a:xfrm>
            <a:off x="5977788" y="799352"/>
            <a:ext cx="5425410" cy="5259296"/>
          </a:xfrm>
          <a:prstGeom prst="rect">
            <a:avLst/>
          </a:prstGeom>
        </p:spPr>
      </p:pic>
    </p:spTree>
    <p:extLst>
      <p:ext uri="{BB962C8B-B14F-4D97-AF65-F5344CB8AC3E}">
        <p14:creationId xmlns:p14="http://schemas.microsoft.com/office/powerpoint/2010/main" val="190031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292C3-EFB7-755B-D9E5-CE4CE20484BF}"/>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b="1" dirty="0">
                <a:latin typeface="Constantia" panose="02030602050306030303" pitchFamily="18" charset="0"/>
              </a:rPr>
              <a:t>Random Forest</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6641BAA-EF9A-614B-8BC4-359982736FD4}"/>
              </a:ext>
            </a:extLst>
          </p:cNvPr>
          <p:cNvSpPr txBox="1"/>
          <p:nvPr/>
        </p:nvSpPr>
        <p:spPr>
          <a:xfrm>
            <a:off x="590719" y="2330505"/>
            <a:ext cx="4559425" cy="3979585"/>
          </a:xfrm>
          <a:prstGeom prst="rect">
            <a:avLst/>
          </a:prstGeom>
        </p:spPr>
        <p:txBody>
          <a:bodyPr vert="horz" lIns="91440" tIns="45720" rIns="91440" bIns="45720" rtlCol="0" anchor="ctr">
            <a:normAutofit fontScale="92500"/>
          </a:bodyPr>
          <a:lstStyle/>
          <a:p>
            <a:pPr>
              <a:lnSpc>
                <a:spcPct val="90000"/>
              </a:lnSpc>
              <a:spcAft>
                <a:spcPts val="600"/>
              </a:spcAft>
            </a:pPr>
            <a:r>
              <a:rPr lang="en-US" sz="1100" b="0" i="0" u="none" strike="noStrike" dirty="0">
                <a:effectLst/>
                <a:latin typeface="Constantia" panose="02030602050306030303" pitchFamily="18" charset="0"/>
              </a:rPr>
              <a:t>The Random Forest classifier achieved an accuracy of 99.79%, indicating a high level of predictive accuracy.</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Confusion Matrix</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Grade 0 showed the highest accuracy with only a few misclassifications.</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Grades 1, 2, 3, and 5 had nearly perfect confusion matrices with minimal misclassifications.</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Grade 4 exhibited the most misclassifications, with 8 instances where the predictions were incorrect.</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Classification Report</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Precision, recall, and f1-score were generally high across all grades, with most values close to 1.00.</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f1-score for Grade 4 was lower at 0.82, indicating less reliable predictions for this category.</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weighted average of precision, recall, and f1-score across all grades was close to 1.00, reflecting a well-balanced model.</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Insights</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high accuracy suggests that the Random Forest classifier is robust and effective.</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lower scores for Grade 4 may indicate a need for additional model tuning or data refinement in this category.</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238A592-9E0B-53D6-8BE6-65B7C70313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0" r="4" b="4"/>
          <a:stretch/>
        </p:blipFill>
        <p:spPr>
          <a:xfrm>
            <a:off x="5977788" y="799352"/>
            <a:ext cx="5425410" cy="5259296"/>
          </a:xfrm>
          <a:prstGeom prst="rect">
            <a:avLst/>
          </a:prstGeom>
        </p:spPr>
      </p:pic>
    </p:spTree>
    <p:extLst>
      <p:ext uri="{BB962C8B-B14F-4D97-AF65-F5344CB8AC3E}">
        <p14:creationId xmlns:p14="http://schemas.microsoft.com/office/powerpoint/2010/main" val="56687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C83AC-214A-D158-FFAE-69E57135F203}"/>
              </a:ext>
            </a:extLst>
          </p:cNvPr>
          <p:cNvSpPr>
            <a:spLocks noGrp="1"/>
          </p:cNvSpPr>
          <p:nvPr>
            <p:ph type="title"/>
          </p:nvPr>
        </p:nvSpPr>
        <p:spPr>
          <a:xfrm>
            <a:off x="838200" y="557188"/>
            <a:ext cx="10515600" cy="1133499"/>
          </a:xfrm>
        </p:spPr>
        <p:txBody>
          <a:bodyPr>
            <a:normAutofit/>
          </a:bodyPr>
          <a:lstStyle/>
          <a:p>
            <a:pPr algn="ctr"/>
            <a:r>
              <a:rPr lang="en-US" sz="5200" b="1">
                <a:latin typeface="Constantia" panose="02030602050306030303" pitchFamily="18" charset="0"/>
              </a:rPr>
              <a:t>About this Project</a:t>
            </a:r>
            <a:endParaRPr lang="en-IN" sz="5200" b="1">
              <a:latin typeface="Constantia" panose="02030602050306030303" pitchFamily="18" charset="0"/>
            </a:endParaRPr>
          </a:p>
        </p:txBody>
      </p:sp>
      <p:graphicFrame>
        <p:nvGraphicFramePr>
          <p:cNvPr id="5" name="Content Placeholder 2">
            <a:extLst>
              <a:ext uri="{FF2B5EF4-FFF2-40B4-BE49-F238E27FC236}">
                <a16:creationId xmlns:a16="http://schemas.microsoft.com/office/drawing/2014/main" id="{A135BBC9-06A7-1563-C2F2-7E787A76CAB2}"/>
              </a:ext>
            </a:extLst>
          </p:cNvPr>
          <p:cNvGraphicFramePr>
            <a:graphicFrameLocks noGrp="1"/>
          </p:cNvGraphicFramePr>
          <p:nvPr>
            <p:ph idx="1"/>
            <p:extLst>
              <p:ext uri="{D42A27DB-BD31-4B8C-83A1-F6EECF244321}">
                <p14:modId xmlns:p14="http://schemas.microsoft.com/office/powerpoint/2010/main" val="261614785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381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0E464-7D91-66D6-6AEE-8E3D60EE8AF2}"/>
              </a:ext>
            </a:extLst>
          </p:cNvPr>
          <p:cNvSpPr>
            <a:spLocks noGrp="1"/>
          </p:cNvSpPr>
          <p:nvPr>
            <p:ph type="title"/>
          </p:nvPr>
        </p:nvSpPr>
        <p:spPr>
          <a:xfrm>
            <a:off x="589560" y="856180"/>
            <a:ext cx="4560584" cy="1128068"/>
          </a:xfrm>
        </p:spPr>
        <p:txBody>
          <a:bodyPr vert="horz" lIns="91440" tIns="45720" rIns="91440" bIns="45720" rtlCol="0" anchor="ctr">
            <a:normAutofit fontScale="90000"/>
          </a:bodyPr>
          <a:lstStyle/>
          <a:p>
            <a:r>
              <a:rPr lang="en-US" sz="4000" b="1" dirty="0">
                <a:latin typeface="Constantia" panose="02030602050306030303" pitchFamily="18" charset="0"/>
              </a:rPr>
              <a:t>Logistic Regression</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82DF1C-85AB-556F-3640-892247E5741B}"/>
              </a:ext>
            </a:extLst>
          </p:cNvPr>
          <p:cNvSpPr txBox="1"/>
          <p:nvPr/>
        </p:nvSpPr>
        <p:spPr>
          <a:xfrm>
            <a:off x="590719" y="2330505"/>
            <a:ext cx="4559425" cy="3979585"/>
          </a:xfrm>
          <a:prstGeom prst="rect">
            <a:avLst/>
          </a:prstGeom>
        </p:spPr>
        <p:txBody>
          <a:bodyPr vert="horz" lIns="91440" tIns="45720" rIns="91440" bIns="45720" rtlCol="0" anchor="ctr">
            <a:normAutofit lnSpcReduction="10000"/>
          </a:bodyPr>
          <a:lstStyle/>
          <a:p>
            <a:pPr>
              <a:lnSpc>
                <a:spcPct val="90000"/>
              </a:lnSpc>
              <a:spcAft>
                <a:spcPts val="600"/>
              </a:spcAft>
            </a:pPr>
            <a:r>
              <a:rPr lang="en-US" sz="1000" b="0" i="0" u="none" strike="noStrike" dirty="0">
                <a:effectLst/>
                <a:latin typeface="Constantia" panose="02030602050306030303" pitchFamily="18" charset="0"/>
              </a:rPr>
              <a:t>The Logistic Regression classifier achieved an accuracy of 91.23%, indicating good overall performance.</a:t>
            </a:r>
          </a:p>
          <a:p>
            <a:pPr indent="-228600">
              <a:lnSpc>
                <a:spcPct val="90000"/>
              </a:lnSpc>
              <a:spcAft>
                <a:spcPts val="600"/>
              </a:spcAft>
              <a:buFont typeface="Arial" panose="020B0604020202020204" pitchFamily="34" charset="0"/>
              <a:buChar char="•"/>
            </a:pPr>
            <a:r>
              <a:rPr lang="en-US" sz="1000" b="1" i="0" u="none" strike="noStrike" dirty="0">
                <a:effectLst/>
                <a:latin typeface="Constantia" panose="02030602050306030303" pitchFamily="18" charset="0"/>
              </a:rPr>
              <a:t>Confusion Matrix</a:t>
            </a:r>
            <a:r>
              <a:rPr lang="en-US" sz="10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0 had high accuracy, with only a few misclassifications.</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Grades 1, 2, and 4 were consistently misclassified, with zero correct predictions.</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3 had a significant misclassification, with most instances classified as Grade 0.</a:t>
            </a:r>
          </a:p>
          <a:p>
            <a:pPr indent="-228600">
              <a:lnSpc>
                <a:spcPct val="90000"/>
              </a:lnSpc>
              <a:spcAft>
                <a:spcPts val="600"/>
              </a:spcAft>
              <a:buFont typeface="Arial" panose="020B0604020202020204" pitchFamily="34" charset="0"/>
              <a:buChar char="•"/>
            </a:pPr>
            <a:r>
              <a:rPr lang="en-US" sz="1000" b="1" i="0" u="none" strike="noStrike" dirty="0">
                <a:effectLst/>
                <a:latin typeface="Constantia" panose="02030602050306030303" pitchFamily="18" charset="0"/>
              </a:rPr>
              <a:t>Classification Report</a:t>
            </a:r>
            <a:r>
              <a:rPr lang="en-US" sz="10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Precision, recall, and f1-score were high for Grade 0, with a precision of 0.91.</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Grades 1, 2, 4, and 5 had low precision, recall, and f1-scores, indicating poor model performance for these categories.</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3 showed poor recall and f1-score due to the misclassifications.</a:t>
            </a:r>
          </a:p>
          <a:p>
            <a:pPr indent="-228600">
              <a:lnSpc>
                <a:spcPct val="90000"/>
              </a:lnSpc>
              <a:spcAft>
                <a:spcPts val="600"/>
              </a:spcAft>
              <a:buFont typeface="Arial" panose="020B0604020202020204" pitchFamily="34" charset="0"/>
              <a:buChar char="•"/>
            </a:pPr>
            <a:r>
              <a:rPr lang="en-US" sz="1000" b="1" i="0" u="none" strike="noStrike" dirty="0">
                <a:effectLst/>
                <a:latin typeface="Constantia" panose="02030602050306030303" pitchFamily="18" charset="0"/>
              </a:rPr>
              <a:t>Insights</a:t>
            </a:r>
            <a:r>
              <a:rPr lang="en-US" sz="10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The model was effective at predicting Grade 0, but not the other grades.</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Logistic Regression struggled with correctly identifying and classifying several grades.</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The model's poor performance on other grades suggests the need for a different approach or additional tuning.</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8311567-FDD8-D7B4-9C18-07D5433AC4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0" r="4" b="4"/>
          <a:stretch/>
        </p:blipFill>
        <p:spPr>
          <a:xfrm>
            <a:off x="5977788" y="799352"/>
            <a:ext cx="5425410" cy="5259296"/>
          </a:xfrm>
          <a:prstGeom prst="rect">
            <a:avLst/>
          </a:prstGeom>
        </p:spPr>
      </p:pic>
    </p:spTree>
    <p:extLst>
      <p:ext uri="{BB962C8B-B14F-4D97-AF65-F5344CB8AC3E}">
        <p14:creationId xmlns:p14="http://schemas.microsoft.com/office/powerpoint/2010/main" val="160650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446A0-6055-4135-A2E0-A20124D4941C}"/>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dirty="0">
                <a:latin typeface="Constantia" panose="02030602050306030303" pitchFamily="18" charset="0"/>
              </a:rPr>
              <a:t>Support Vector Machine</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5BF42F-87C7-EA54-1776-B130622E51A2}"/>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a:lnSpc>
                <a:spcPct val="90000"/>
              </a:lnSpc>
              <a:spcAft>
                <a:spcPts val="600"/>
              </a:spcAft>
            </a:pPr>
            <a:r>
              <a:rPr lang="en-US" sz="1100" b="0" i="0" u="none" strike="noStrike" dirty="0">
                <a:effectLst/>
                <a:latin typeface="Constantia" panose="02030602050306030303" pitchFamily="18" charset="0"/>
              </a:rPr>
              <a:t>The Support Vector Machine (SVM) classifier achieved an accuracy of 91.27%, suggesting high overall performance.</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Confusion Matrix</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All instances in Grade 0 were correctly classified, indicating perfect recall for this grade.</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All other grades (1, 2, 3, 4, 5) had zero correct classifications, indicating the SVM's limitation in distinguishing between other grades.</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Classification Report</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Grade 0 had a precision of 0.91, indicating reliable accuracy in identifying this grade.</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Precision, recall, and f1-score for Grades 1, 2, 3, 4, and 5 were all 0, signifying that the SVM failed to classify these grades accurately.</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Insights</a:t>
            </a:r>
            <a:r>
              <a:rPr lang="en-US" sz="11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SVM's accuracy was heavily skewed towards Grade 0, highlighting a lack of distinction for other grades.</a:t>
            </a:r>
          </a:p>
          <a:p>
            <a:pPr marL="742950" lvl="1" indent="-228600">
              <a:lnSpc>
                <a:spcPct val="90000"/>
              </a:lnSpc>
              <a:spcAft>
                <a:spcPts val="600"/>
              </a:spcAft>
              <a:buFont typeface="Arial" panose="020B0604020202020204" pitchFamily="34" charset="0"/>
              <a:buChar char="•"/>
            </a:pPr>
            <a:r>
              <a:rPr lang="en-US" sz="1100" b="0" i="0" u="none" strike="noStrike" dirty="0">
                <a:effectLst/>
                <a:latin typeface="Constantia" panose="02030602050306030303" pitchFamily="18" charset="0"/>
              </a:rPr>
              <a:t>The inability to classify grades other than 0 suggests that the SVM model might not be appropriate for this dataset or requires additional tuning or feature engineering.</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7163F25-A2DA-F7E8-8C3D-93E2987969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0" r="4" b="4"/>
          <a:stretch/>
        </p:blipFill>
        <p:spPr>
          <a:xfrm>
            <a:off x="5977788" y="799352"/>
            <a:ext cx="5425410" cy="5259296"/>
          </a:xfrm>
          <a:prstGeom prst="rect">
            <a:avLst/>
          </a:prstGeom>
        </p:spPr>
      </p:pic>
    </p:spTree>
    <p:extLst>
      <p:ext uri="{BB962C8B-B14F-4D97-AF65-F5344CB8AC3E}">
        <p14:creationId xmlns:p14="http://schemas.microsoft.com/office/powerpoint/2010/main" val="3151189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69EF8-B2EF-B440-C941-88FF33F56F9C}"/>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b="1" dirty="0">
                <a:latin typeface="Constantia" panose="02030602050306030303" pitchFamily="18" charset="0"/>
              </a:rPr>
              <a:t>XG Boost</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3BC191-F7EA-509B-78B8-140CCCA90BF4}"/>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a:lnSpc>
                <a:spcPct val="90000"/>
              </a:lnSpc>
              <a:spcAft>
                <a:spcPts val="600"/>
              </a:spcAft>
            </a:pPr>
            <a:r>
              <a:rPr lang="en-US" sz="1000" b="0" i="0" u="none" strike="noStrike" dirty="0">
                <a:effectLst/>
                <a:latin typeface="Constantia" panose="02030602050306030303" pitchFamily="18" charset="0"/>
              </a:rPr>
              <a:t>The XGBoost classifier achieved an accuracy of 99.79%, indicating a high level of correct predictions.</a:t>
            </a:r>
          </a:p>
          <a:p>
            <a:pPr indent="-228600">
              <a:lnSpc>
                <a:spcPct val="90000"/>
              </a:lnSpc>
              <a:spcAft>
                <a:spcPts val="600"/>
              </a:spcAft>
              <a:buFont typeface="Arial" panose="020B0604020202020204" pitchFamily="34" charset="0"/>
              <a:buChar char="•"/>
            </a:pPr>
            <a:r>
              <a:rPr lang="en-US" sz="1000" b="1" i="0" u="none" strike="noStrike" dirty="0">
                <a:effectLst/>
                <a:latin typeface="Constantia" panose="02030602050306030303" pitchFamily="18" charset="0"/>
              </a:rPr>
              <a:t>Confusion Matrix</a:t>
            </a:r>
            <a:r>
              <a:rPr lang="en-US" sz="10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0 had nearly perfect classification, with 12,451 correctly identified out of 12,455.</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Grades 1, 2, 3, and 5 were also well classified, with the majority of instances correctly predicted.</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4 showed some misclassification, with 6 out of 26 instances wrongly predicted.</a:t>
            </a:r>
          </a:p>
          <a:p>
            <a:pPr indent="-228600">
              <a:lnSpc>
                <a:spcPct val="90000"/>
              </a:lnSpc>
              <a:spcAft>
                <a:spcPts val="600"/>
              </a:spcAft>
              <a:buFont typeface="Arial" panose="020B0604020202020204" pitchFamily="34" charset="0"/>
              <a:buChar char="•"/>
            </a:pPr>
            <a:r>
              <a:rPr lang="en-US" sz="1000" b="1" i="0" u="none" strike="noStrike" dirty="0">
                <a:effectLst/>
                <a:latin typeface="Constantia" panose="02030602050306030303" pitchFamily="18" charset="0"/>
              </a:rPr>
              <a:t>Classification Report</a:t>
            </a:r>
            <a:r>
              <a:rPr lang="en-US" sz="10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Precision, recall, and f1-score for Grade 0 were all 1.00, indicating perfect or near-perfect classification.</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Grades 1, 2, 3, and 5 also had high precision and recall, suggesting consistent performance across these grades.</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4 had a precision of 1.00 but a recall of 0.77, indicating some underperformance in identifying all instances of this grade.</a:t>
            </a:r>
          </a:p>
          <a:p>
            <a:pPr indent="-228600">
              <a:lnSpc>
                <a:spcPct val="90000"/>
              </a:lnSpc>
              <a:spcAft>
                <a:spcPts val="600"/>
              </a:spcAft>
              <a:buFont typeface="Arial" panose="020B0604020202020204" pitchFamily="34" charset="0"/>
              <a:buChar char="•"/>
            </a:pPr>
            <a:r>
              <a:rPr lang="en-US" sz="1000" b="1" i="0" u="none" strike="noStrike" dirty="0">
                <a:effectLst/>
                <a:latin typeface="Constantia" panose="02030602050306030303" pitchFamily="18" charset="0"/>
              </a:rPr>
              <a:t>Insights</a:t>
            </a:r>
            <a:r>
              <a:rPr lang="en-US" sz="1000" b="0" i="0" u="none" strike="noStrike" dirty="0">
                <a:effectLst/>
                <a:latin typeface="Constantia" panose="02030602050306030303" pitchFamily="18" charset="0"/>
              </a:rPr>
              <a:t>:</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XGBoost showed exceptional performance across most grades, with high accuracy, precision, recall, and f1-score.</a:t>
            </a:r>
          </a:p>
          <a:p>
            <a:pPr marL="742950" lvl="1" indent="-228600">
              <a:lnSpc>
                <a:spcPct val="90000"/>
              </a:lnSpc>
              <a:spcAft>
                <a:spcPts val="600"/>
              </a:spcAft>
              <a:buFont typeface="Arial" panose="020B0604020202020204" pitchFamily="34" charset="0"/>
              <a:buChar char="•"/>
            </a:pPr>
            <a:r>
              <a:rPr lang="en-US" sz="1000" b="0" i="0" u="none" strike="noStrike" dirty="0">
                <a:effectLst/>
                <a:latin typeface="Constantia" panose="02030602050306030303" pitchFamily="18" charset="0"/>
              </a:rPr>
              <a:t>Grade 4 was the exception, where the lower recall indicated that not all instances were correctly identified.</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5467061-323D-165A-1640-DECA0426F8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2" r="1" b="1"/>
          <a:stretch/>
        </p:blipFill>
        <p:spPr>
          <a:xfrm>
            <a:off x="5977788" y="799352"/>
            <a:ext cx="5425410" cy="5259296"/>
          </a:xfrm>
          <a:prstGeom prst="rect">
            <a:avLst/>
          </a:prstGeom>
        </p:spPr>
      </p:pic>
    </p:spTree>
    <p:extLst>
      <p:ext uri="{BB962C8B-B14F-4D97-AF65-F5344CB8AC3E}">
        <p14:creationId xmlns:p14="http://schemas.microsoft.com/office/powerpoint/2010/main" val="363567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B5DE13F-F566-DBC5-6425-62EB2CEA43C9}"/>
              </a:ext>
            </a:extLst>
          </p:cNvPr>
          <p:cNvSpPr>
            <a:spLocks noGrp="1"/>
          </p:cNvSpPr>
          <p:nvPr>
            <p:ph type="title"/>
          </p:nvPr>
        </p:nvSpPr>
        <p:spPr>
          <a:xfrm>
            <a:off x="630936" y="630935"/>
            <a:ext cx="3367627" cy="1414369"/>
          </a:xfrm>
          <a:noFill/>
        </p:spPr>
        <p:txBody>
          <a:bodyPr vert="horz" lIns="91440" tIns="45720" rIns="91440" bIns="45720" rtlCol="0" anchor="t">
            <a:normAutofit fontScale="90000"/>
          </a:bodyPr>
          <a:lstStyle/>
          <a:p>
            <a:r>
              <a:rPr lang="en-US" sz="4800" b="1" kern="1200" dirty="0">
                <a:solidFill>
                  <a:schemeClr val="bg1"/>
                </a:solidFill>
                <a:latin typeface="Constantia" panose="02030602050306030303" pitchFamily="18" charset="0"/>
              </a:rPr>
              <a:t>Model Comparison</a:t>
            </a:r>
          </a:p>
        </p:txBody>
      </p:sp>
      <p:sp>
        <p:nvSpPr>
          <p:cNvPr id="7" name="TextBox 6">
            <a:extLst>
              <a:ext uri="{FF2B5EF4-FFF2-40B4-BE49-F238E27FC236}">
                <a16:creationId xmlns:a16="http://schemas.microsoft.com/office/drawing/2014/main" id="{2E4D11ED-2E12-8622-0D60-CF79E673CF5C}"/>
              </a:ext>
            </a:extLst>
          </p:cNvPr>
          <p:cNvSpPr txBox="1"/>
          <p:nvPr/>
        </p:nvSpPr>
        <p:spPr>
          <a:xfrm>
            <a:off x="4219774" y="281884"/>
            <a:ext cx="6940413" cy="2796462"/>
          </a:xfrm>
          <a:prstGeom prst="rect">
            <a:avLst/>
          </a:prstGeom>
          <a:noFill/>
        </p:spPr>
        <p:txBody>
          <a:bodyPr vert="horz" lIns="91440" tIns="45720" rIns="91440" bIns="45720" rtlCol="0" anchor="t">
            <a:normAutofit fontScale="92500"/>
          </a:bodyPr>
          <a:lstStyle/>
          <a:p>
            <a:pPr indent="-228600">
              <a:lnSpc>
                <a:spcPct val="90000"/>
              </a:lnSpc>
              <a:spcAft>
                <a:spcPts val="600"/>
              </a:spcAft>
              <a:buFont typeface="Arial" panose="020B0604020202020204" pitchFamily="34" charset="0"/>
              <a:buChar char="•"/>
            </a:pPr>
            <a:r>
              <a:rPr lang="en-US" sz="1200" b="1" i="0" u="none" strike="noStrike" dirty="0">
                <a:solidFill>
                  <a:schemeClr val="bg1"/>
                </a:solidFill>
                <a:effectLst/>
                <a:latin typeface="Constantia" panose="02030602050306030303" pitchFamily="18" charset="0"/>
              </a:rPr>
              <a:t>Similar Accuracy</a:t>
            </a:r>
            <a:r>
              <a:rPr lang="en-US" sz="1200" b="0" i="0" u="none" strike="noStrike" dirty="0">
                <a:solidFill>
                  <a:schemeClr val="bg1"/>
                </a:solidFill>
                <a:effectLst/>
                <a:latin typeface="Constantia" panose="02030602050306030303" pitchFamily="18" charset="0"/>
              </a:rPr>
              <a:t>: Both Random Forest and XGBoost achieved an accuracy of 99.79%, indicating that they performed similarly in terms of correct predictions.</a:t>
            </a:r>
          </a:p>
          <a:p>
            <a:pPr indent="-228600">
              <a:lnSpc>
                <a:spcPct val="90000"/>
              </a:lnSpc>
              <a:spcAft>
                <a:spcPts val="600"/>
              </a:spcAft>
              <a:buFont typeface="Arial" panose="020B0604020202020204" pitchFamily="34" charset="0"/>
              <a:buChar char="•"/>
            </a:pPr>
            <a:r>
              <a:rPr lang="en-US" sz="1200" b="1" i="0" u="none" strike="noStrike" dirty="0">
                <a:solidFill>
                  <a:schemeClr val="bg1"/>
                </a:solidFill>
                <a:effectLst/>
                <a:latin typeface="Constantia" panose="02030602050306030303" pitchFamily="18" charset="0"/>
              </a:rPr>
              <a:t>Precision and F1-Score</a:t>
            </a:r>
            <a:r>
              <a:rPr lang="en-US" sz="1200" b="0" i="0" u="none" strike="noStrike" dirty="0">
                <a:solidFill>
                  <a:schemeClr val="bg1"/>
                </a:solidFill>
                <a:effectLst/>
                <a:latin typeface="Constantia" panose="02030602050306030303" pitchFamily="18" charset="0"/>
              </a:rPr>
              <a:t>: Random Forest had a slightly higher precision (99.80% vs 99.79%) and F1-score (99.79% vs 99.79%) compared to XGBoost, suggesting that it might be slightly more consistent in positive predictions and handling class imbalance.</a:t>
            </a:r>
          </a:p>
          <a:p>
            <a:pPr indent="-228600">
              <a:lnSpc>
                <a:spcPct val="90000"/>
              </a:lnSpc>
              <a:spcAft>
                <a:spcPts val="600"/>
              </a:spcAft>
              <a:buFont typeface="Arial" panose="020B0604020202020204" pitchFamily="34" charset="0"/>
              <a:buChar char="•"/>
            </a:pPr>
            <a:r>
              <a:rPr lang="en-US" sz="1200" b="1" i="0" u="none" strike="noStrike" dirty="0">
                <a:solidFill>
                  <a:schemeClr val="bg1"/>
                </a:solidFill>
                <a:effectLst/>
                <a:latin typeface="Constantia" panose="02030602050306030303" pitchFamily="18" charset="0"/>
              </a:rPr>
              <a:t>Model Complexity</a:t>
            </a:r>
            <a:r>
              <a:rPr lang="en-US" sz="1200" b="0" i="0" u="none" strike="noStrike" dirty="0">
                <a:solidFill>
                  <a:schemeClr val="bg1"/>
                </a:solidFill>
                <a:effectLst/>
                <a:latin typeface="Constantia" panose="02030602050306030303" pitchFamily="18" charset="0"/>
              </a:rPr>
              <a:t>: Random Forest is generally less complex than XGBoost, which uses boosting and is typically more computationally intensive. Given similar performance, a simpler model is often preferred for ease of interpretation and faster execution.</a:t>
            </a:r>
          </a:p>
          <a:p>
            <a:pPr indent="-228600">
              <a:lnSpc>
                <a:spcPct val="90000"/>
              </a:lnSpc>
              <a:spcAft>
                <a:spcPts val="600"/>
              </a:spcAft>
              <a:buFont typeface="Arial" panose="020B0604020202020204" pitchFamily="34" charset="0"/>
              <a:buChar char="•"/>
            </a:pPr>
            <a:r>
              <a:rPr lang="en-US" sz="1200" b="1" i="0" u="none" strike="noStrike" dirty="0">
                <a:solidFill>
                  <a:schemeClr val="bg1"/>
                </a:solidFill>
                <a:effectLst/>
                <a:latin typeface="Constantia" panose="02030602050306030303" pitchFamily="18" charset="0"/>
              </a:rPr>
              <a:t>Interpretability</a:t>
            </a:r>
            <a:r>
              <a:rPr lang="en-US" sz="1200" b="0" i="0" u="none" strike="noStrike" dirty="0">
                <a:solidFill>
                  <a:schemeClr val="bg1"/>
                </a:solidFill>
                <a:effectLst/>
                <a:latin typeface="Constantia" panose="02030602050306030303" pitchFamily="18" charset="0"/>
              </a:rPr>
              <a:t>: Random Forests are more interpretable than XGBoost because of the inherent structure of decision trees. This can be advantageous when insights into the model's decision-making are needed.</a:t>
            </a:r>
          </a:p>
          <a:p>
            <a:pPr indent="-228600">
              <a:lnSpc>
                <a:spcPct val="90000"/>
              </a:lnSpc>
              <a:spcAft>
                <a:spcPts val="600"/>
              </a:spcAft>
              <a:buFont typeface="Arial" panose="020B0604020202020204" pitchFamily="34" charset="0"/>
              <a:buChar char="•"/>
            </a:pPr>
            <a:r>
              <a:rPr lang="en-US" sz="1200" b="1" i="0" u="none" strike="noStrike" dirty="0">
                <a:solidFill>
                  <a:schemeClr val="bg1"/>
                </a:solidFill>
                <a:effectLst/>
                <a:latin typeface="Constantia" panose="02030602050306030303" pitchFamily="18" charset="0"/>
              </a:rPr>
              <a:t>Model Robustness</a:t>
            </a:r>
            <a:r>
              <a:rPr lang="en-US" sz="1200" b="0" i="0" u="none" strike="noStrike" dirty="0">
                <a:solidFill>
                  <a:schemeClr val="bg1"/>
                </a:solidFill>
                <a:effectLst/>
                <a:latin typeface="Constantia" panose="02030602050306030303" pitchFamily="18" charset="0"/>
              </a:rPr>
              <a:t>: Random Forest is less likely to overfit compared to XGBoost, especially with smaller datasets, due to its bagging technique and randomization in tree construction.</a:t>
            </a:r>
          </a:p>
          <a:p>
            <a:pPr indent="-228600">
              <a:lnSpc>
                <a:spcPct val="90000"/>
              </a:lnSpc>
              <a:spcAft>
                <a:spcPts val="600"/>
              </a:spcAft>
              <a:buFont typeface="Arial" panose="020B0604020202020204" pitchFamily="34" charset="0"/>
              <a:buChar char="•"/>
            </a:pPr>
            <a:r>
              <a:rPr lang="en-US" sz="1200" b="0" i="0" u="none" strike="noStrike" dirty="0">
                <a:solidFill>
                  <a:schemeClr val="bg1"/>
                </a:solidFill>
                <a:effectLst/>
                <a:latin typeface="Constantia" panose="02030602050306030303" pitchFamily="18" charset="0"/>
              </a:rPr>
              <a:t>Considering these factors, Random Forest was selected as the best model, offering similar accuracy to XGBoost while providing advantages in terms of precision, F1 score, model simplicity, and interpretability.</a:t>
            </a:r>
          </a:p>
        </p:txBody>
      </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table with numbers and a few words&#10;&#10;Description automatically generated with medium confidence">
            <a:extLst>
              <a:ext uri="{FF2B5EF4-FFF2-40B4-BE49-F238E27FC236}">
                <a16:creationId xmlns:a16="http://schemas.microsoft.com/office/drawing/2014/main" id="{76E1FD2A-072A-FE91-6D98-EE1747154B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359" y="3122489"/>
            <a:ext cx="10843065" cy="2792090"/>
          </a:xfrm>
          <a:prstGeom prst="rect">
            <a:avLst/>
          </a:prstGeom>
        </p:spPr>
      </p:pic>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2248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CBF0A-9832-7F48-8A6C-D819790CD42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b="1" kern="1200" dirty="0">
                <a:solidFill>
                  <a:schemeClr val="tx1"/>
                </a:solidFill>
                <a:latin typeface="Constantia" panose="02030602050306030303" pitchFamily="18" charset="0"/>
              </a:rPr>
              <a:t>Best Model Interpreter using LIME (Random Forest)</a:t>
            </a:r>
          </a:p>
        </p:txBody>
      </p:sp>
      <p:sp>
        <p:nvSpPr>
          <p:cNvPr id="10249" name="Rectangle 1024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F97580-5EA6-5CFD-3480-0D7DEF97F6FF}"/>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b="0" i="0" u="none" strike="noStrike" dirty="0">
                <a:effectLst/>
                <a:latin typeface="Constantia" panose="02030602050306030303" pitchFamily="18" charset="0"/>
              </a:rPr>
              <a:t>The feature importance plot highlighted the influence of various features on the prediction for a single instance regarding "Class 1".</a:t>
            </a:r>
          </a:p>
          <a:p>
            <a:pPr indent="-228600">
              <a:lnSpc>
                <a:spcPct val="90000"/>
              </a:lnSpc>
              <a:spcAft>
                <a:spcPts val="600"/>
              </a:spcAft>
              <a:buFont typeface="Arial" panose="020B0604020202020204" pitchFamily="34" charset="0"/>
              <a:buChar char="•"/>
            </a:pPr>
            <a:r>
              <a:rPr lang="en-US" sz="1400" b="0" i="0" u="none" strike="noStrike" dirty="0">
                <a:effectLst/>
                <a:latin typeface="Constantia" panose="02030602050306030303" pitchFamily="18" charset="0"/>
              </a:rPr>
              <a:t>Features with negative impact included Feature 3 (approximately -0.71), Feature 13 (around -0.88), Feature 10 (about -0.84), and Feature 2 (just below -0.83).</a:t>
            </a:r>
          </a:p>
          <a:p>
            <a:pPr indent="-228600">
              <a:lnSpc>
                <a:spcPct val="90000"/>
              </a:lnSpc>
              <a:spcAft>
                <a:spcPts val="600"/>
              </a:spcAft>
              <a:buFont typeface="Arial" panose="020B0604020202020204" pitchFamily="34" charset="0"/>
              <a:buChar char="•"/>
            </a:pPr>
            <a:r>
              <a:rPr lang="en-US" sz="1400" b="0" i="0" u="none" strike="noStrike" dirty="0">
                <a:effectLst/>
                <a:latin typeface="Constantia" panose="02030602050306030303" pitchFamily="18" charset="0"/>
              </a:rPr>
              <a:t>The only feature with a positive influence was Feature 4, with a value slightly over 0.43, suggesting a weaker contribution to the prediction.</a:t>
            </a:r>
          </a:p>
          <a:p>
            <a:pPr indent="-228600">
              <a:lnSpc>
                <a:spcPct val="90000"/>
              </a:lnSpc>
              <a:spcAft>
                <a:spcPts val="600"/>
              </a:spcAft>
              <a:buFont typeface="Arial" panose="020B0604020202020204" pitchFamily="34" charset="0"/>
              <a:buChar char="•"/>
            </a:pPr>
            <a:r>
              <a:rPr lang="en-US" sz="1400" b="0" i="0" u="none" strike="noStrike" dirty="0">
                <a:effectLst/>
                <a:latin typeface="Constantia" panose="02030602050306030303" pitchFamily="18" charset="0"/>
              </a:rPr>
              <a:t>This plot represented local explanations, focusing on individual instances, rather than global trends, making it less applicable to the entire dataset.</a:t>
            </a:r>
          </a:p>
          <a:p>
            <a:pPr indent="-228600">
              <a:lnSpc>
                <a:spcPct val="90000"/>
              </a:lnSpc>
              <a:spcAft>
                <a:spcPts val="600"/>
              </a:spcAft>
              <a:buFont typeface="Arial" panose="020B0604020202020204" pitchFamily="34" charset="0"/>
              <a:buChar char="•"/>
            </a:pPr>
            <a:r>
              <a:rPr lang="en-US" sz="1400" b="0" i="0" u="none" strike="noStrike" dirty="0">
                <a:effectLst/>
                <a:latin typeface="Constantia" panose="02030602050306030303" pitchFamily="18" charset="0"/>
              </a:rPr>
              <a:t>Without specific context on what the features represent, the reasons for the observed trends were speculative and subject to further investigation.</a:t>
            </a:r>
          </a:p>
        </p:txBody>
      </p:sp>
      <p:pic>
        <p:nvPicPr>
          <p:cNvPr id="10242" name="Picture 2" descr="A graph with red squares and numbers&#10;&#10;Description automatically generated">
            <a:extLst>
              <a:ext uri="{FF2B5EF4-FFF2-40B4-BE49-F238E27FC236}">
                <a16:creationId xmlns:a16="http://schemas.microsoft.com/office/drawing/2014/main" id="{0A60CC20-2A48-76B9-03C2-B091719E05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911532" y="2764105"/>
            <a:ext cx="5150277" cy="3154544"/>
          </a:xfrm>
          <a:prstGeom prst="rect">
            <a:avLst/>
          </a:prstGeom>
          <a:noFill/>
          <a:extLst>
            <a:ext uri="{909E8E84-426E-40DD-AFC4-6F175D3DCCD1}">
              <a14:hiddenFill xmlns:a14="http://schemas.microsoft.com/office/drawing/2010/main">
                <a:solidFill>
                  <a:srgbClr val="FFFFFF"/>
                </a:solidFill>
              </a14:hiddenFill>
            </a:ext>
          </a:extLst>
        </p:spPr>
      </p:pic>
      <p:sp>
        <p:nvSpPr>
          <p:cNvPr id="10253" name="Rectangle 1025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93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7AE29-B860-59AB-D33B-4789329134DF}"/>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dirty="0">
                <a:solidFill>
                  <a:schemeClr val="tx1"/>
                </a:solidFill>
                <a:latin typeface="Constantia" panose="02030602050306030303" pitchFamily="18" charset="0"/>
              </a:rPr>
              <a:t>Time Series using ARIMA model</a:t>
            </a:r>
          </a:p>
        </p:txBody>
      </p:sp>
      <p:sp>
        <p:nvSpPr>
          <p:cNvPr id="24" name="Rectangle 2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C9FC9B-D8C9-35CE-E348-A706A306788E}"/>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Model Parameters</a:t>
            </a:r>
            <a:r>
              <a:rPr lang="en-US" sz="1100" b="0" i="0" u="none" strike="noStrike" dirty="0">
                <a:effectLst/>
                <a:latin typeface="Constantia" panose="02030602050306030303" pitchFamily="18" charset="0"/>
              </a:rPr>
              <a:t>: A SARIMAX model with ARIMA(1, 1, 1) configuration was fitted to the data, with one autoregressive term (AR), one differencing term, and one moving average term (MA).</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AR Coefficient</a:t>
            </a:r>
            <a:r>
              <a:rPr lang="en-US" sz="1100" b="0" i="0" u="none" strike="noStrike" dirty="0">
                <a:effectLst/>
                <a:latin typeface="Constantia" panose="02030602050306030303" pitchFamily="18" charset="0"/>
              </a:rPr>
              <a:t>: The AR coefficient was 0.8132, with a significant z-value, indicating a strong autoregressive component in the model.</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MA Coefficient</a:t>
            </a:r>
            <a:r>
              <a:rPr lang="en-US" sz="1100" b="0" i="0" u="none" strike="noStrike" dirty="0">
                <a:effectLst/>
                <a:latin typeface="Constantia" panose="02030602050306030303" pitchFamily="18" charset="0"/>
              </a:rPr>
              <a:t>: The MA coefficient was -0.9995, but the high standard error and near-zero significance suggest this term was not as impactful.</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Model Fit and Statistics</a:t>
            </a:r>
            <a:r>
              <a:rPr lang="en-US" sz="1100" b="0" i="0" u="none" strike="noStrike" dirty="0">
                <a:effectLst/>
                <a:latin typeface="Constantia" panose="02030602050306030303" pitchFamily="18" charset="0"/>
              </a:rPr>
              <a:t>: The Akaike Information Criterion (AIC) was 139.978, indicating the relative quality of the model. The </a:t>
            </a:r>
            <a:r>
              <a:rPr lang="en-US" sz="1100" b="0" i="0" u="none" strike="noStrike" dirty="0" err="1">
                <a:effectLst/>
                <a:latin typeface="Constantia" panose="02030602050306030303" pitchFamily="18" charset="0"/>
              </a:rPr>
              <a:t>Ljung</a:t>
            </a:r>
            <a:r>
              <a:rPr lang="en-US" sz="1100" b="0" i="0" u="none" strike="noStrike" dirty="0">
                <a:effectLst/>
                <a:latin typeface="Constantia" panose="02030602050306030303" pitchFamily="18" charset="0"/>
              </a:rPr>
              <a:t>-Box test for autocorrelation had a Q-value of 0.10, showing low autocorrelation.</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Residual Analysis</a:t>
            </a:r>
            <a:r>
              <a:rPr lang="en-US" sz="1100" b="0" i="0" u="none" strike="noStrike" dirty="0">
                <a:effectLst/>
                <a:latin typeface="Constantia" panose="02030602050306030303" pitchFamily="18" charset="0"/>
              </a:rPr>
              <a:t>: The Jarque-</a:t>
            </a:r>
            <a:r>
              <a:rPr lang="en-US" sz="1100" b="0" i="0" u="none" strike="noStrike" dirty="0" err="1">
                <a:effectLst/>
                <a:latin typeface="Constantia" panose="02030602050306030303" pitchFamily="18" charset="0"/>
              </a:rPr>
              <a:t>Bera</a:t>
            </a:r>
            <a:r>
              <a:rPr lang="en-US" sz="1100" b="0" i="0" u="none" strike="noStrike" dirty="0">
                <a:effectLst/>
                <a:latin typeface="Constantia" panose="02030602050306030303" pitchFamily="18" charset="0"/>
              </a:rPr>
              <a:t> test for normality returned a significant result (probability near 0), suggesting non-normal residuals. The skewness and kurtosis indicated some deviation from normality in the model's residuals.</a:t>
            </a:r>
          </a:p>
          <a:p>
            <a:pPr indent="-228600">
              <a:lnSpc>
                <a:spcPct val="90000"/>
              </a:lnSpc>
              <a:spcAft>
                <a:spcPts val="600"/>
              </a:spcAft>
              <a:buFont typeface="Arial" panose="020B0604020202020204" pitchFamily="34" charset="0"/>
              <a:buChar char="•"/>
            </a:pPr>
            <a:r>
              <a:rPr lang="en-US" sz="1100" b="1" i="0" u="none" strike="noStrike" dirty="0">
                <a:effectLst/>
                <a:latin typeface="Constantia" panose="02030602050306030303" pitchFamily="18" charset="0"/>
              </a:rPr>
              <a:t>Model Performance</a:t>
            </a:r>
            <a:r>
              <a:rPr lang="en-US" sz="1100" b="0" i="0" u="none" strike="noStrike" dirty="0">
                <a:effectLst/>
                <a:latin typeface="Constantia" panose="02030602050306030303" pitchFamily="18" charset="0"/>
              </a:rPr>
              <a:t>: Despite significant results for the AR term, the model exhibited some challenges with residuals and the MA term, suggesting a need for further refinement or additional terms to improve fit.</a:t>
            </a:r>
          </a:p>
        </p:txBody>
      </p:sp>
      <p:pic>
        <p:nvPicPr>
          <p:cNvPr id="5" name="Content Placeholder 4" descr="A screenshot of a computer&#10;&#10;Description automatically generated">
            <a:extLst>
              <a:ext uri="{FF2B5EF4-FFF2-40B4-BE49-F238E27FC236}">
                <a16:creationId xmlns:a16="http://schemas.microsoft.com/office/drawing/2014/main" id="{36836D15-2429-AFCB-CF94-E60DC31FB6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1532" y="2937927"/>
            <a:ext cx="5150277" cy="2806900"/>
          </a:xfrm>
          <a:prstGeom prst="rect">
            <a:avLst/>
          </a:prstGeom>
        </p:spPr>
      </p:pic>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19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889E4-FA8B-1208-F09E-1F52E432632A}"/>
              </a:ext>
            </a:extLst>
          </p:cNvPr>
          <p:cNvSpPr>
            <a:spLocks noGrp="1"/>
          </p:cNvSpPr>
          <p:nvPr>
            <p:ph type="title"/>
          </p:nvPr>
        </p:nvSpPr>
        <p:spPr>
          <a:xfrm>
            <a:off x="793662" y="386930"/>
            <a:ext cx="10066122" cy="1298448"/>
          </a:xfrm>
        </p:spPr>
        <p:txBody>
          <a:bodyPr vert="horz" lIns="91440" tIns="45720" rIns="91440" bIns="45720" rtlCol="0" anchor="b">
            <a:normAutofit fontScale="90000"/>
          </a:bodyPr>
          <a:lstStyle/>
          <a:p>
            <a:r>
              <a:rPr lang="en-US" sz="4800" b="1" dirty="0">
                <a:latin typeface="Constantia" panose="02030602050306030303" pitchFamily="18" charset="0"/>
              </a:rPr>
              <a:t>Time Series Forecasting Model (12-Months)</a:t>
            </a:r>
          </a:p>
        </p:txBody>
      </p:sp>
      <p:sp>
        <p:nvSpPr>
          <p:cNvPr id="9225" name="Rectangle 92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8C8974-4FFF-BF96-ED45-327821DE32BF}"/>
              </a:ext>
            </a:extLst>
          </p:cNvPr>
          <p:cNvSpPr txBox="1"/>
          <p:nvPr/>
        </p:nvSpPr>
        <p:spPr>
          <a:xfrm>
            <a:off x="793661" y="2599509"/>
            <a:ext cx="4530898" cy="3639450"/>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sz="1600" b="0" i="0" u="none" strike="noStrike" dirty="0">
                <a:effectLst/>
                <a:latin typeface="Constantia" panose="02030602050306030303" pitchFamily="18" charset="0"/>
              </a:rPr>
              <a:t>The forecasted inspection scores over 12 months showed a consistent decline, starting from slightly above 22.3 in the first month and dropping to around 21.5 by the 12th month.</a:t>
            </a:r>
          </a:p>
          <a:p>
            <a:pPr indent="-228600">
              <a:lnSpc>
                <a:spcPct val="90000"/>
              </a:lnSpc>
              <a:spcAft>
                <a:spcPts val="600"/>
              </a:spcAft>
              <a:buFont typeface="Arial" panose="020B0604020202020204" pitchFamily="34" charset="0"/>
              <a:buChar char="•"/>
            </a:pPr>
            <a:r>
              <a:rPr lang="en-US" sz="1600" b="0" i="0" u="none" strike="noStrike" dirty="0">
                <a:effectLst/>
                <a:latin typeface="Constantia" panose="02030602050306030303" pitchFamily="18" charset="0"/>
              </a:rPr>
              <a:t>The trend suggested a steady decrease in quality or compliance over the forecasted period, without any signs of leveling off or recovery.</a:t>
            </a:r>
          </a:p>
          <a:p>
            <a:pPr indent="-228600">
              <a:lnSpc>
                <a:spcPct val="90000"/>
              </a:lnSpc>
              <a:spcAft>
                <a:spcPts val="600"/>
              </a:spcAft>
              <a:buFont typeface="Arial" panose="020B0604020202020204" pitchFamily="34" charset="0"/>
              <a:buChar char="•"/>
            </a:pPr>
            <a:r>
              <a:rPr lang="en-US" sz="1600" b="0" i="0" u="none" strike="noStrike" dirty="0">
                <a:effectLst/>
                <a:latin typeface="Constantia" panose="02030602050306030303" pitchFamily="18" charset="0"/>
              </a:rPr>
              <a:t>The gradual decline in inspection scores could indicate systemic issues, lack of maintenance, or other underlying problems that needed addressing.</a:t>
            </a:r>
          </a:p>
          <a:p>
            <a:pPr indent="-228600">
              <a:lnSpc>
                <a:spcPct val="90000"/>
              </a:lnSpc>
              <a:spcAft>
                <a:spcPts val="600"/>
              </a:spcAft>
              <a:buFont typeface="Arial" panose="020B0604020202020204" pitchFamily="34" charset="0"/>
              <a:buChar char="•"/>
            </a:pPr>
            <a:r>
              <a:rPr lang="en-US" sz="1600" b="0" i="0" u="none" strike="noStrike" dirty="0">
                <a:effectLst/>
                <a:latin typeface="Constantia" panose="02030602050306030303" pitchFamily="18" charset="0"/>
              </a:rPr>
              <a:t>The data implied a need for proactive measures to prevent further deterioration, such as reviewing maintenance practices or investing in improvements.</a:t>
            </a:r>
          </a:p>
          <a:p>
            <a:pPr indent="-228600">
              <a:lnSpc>
                <a:spcPct val="90000"/>
              </a:lnSpc>
              <a:spcAft>
                <a:spcPts val="600"/>
              </a:spcAft>
              <a:buFont typeface="Arial" panose="020B0604020202020204" pitchFamily="34" charset="0"/>
              <a:buChar char="•"/>
            </a:pPr>
            <a:r>
              <a:rPr lang="en-US" sz="1600" b="0" i="0" u="none" strike="noStrike" dirty="0">
                <a:effectLst/>
                <a:latin typeface="Constantia" panose="02030602050306030303" pitchFamily="18" charset="0"/>
              </a:rPr>
              <a:t>As this was a forecast, it was based on models and assumptions, which could be subject to errors or unanticipated events, necessitating ongoing monitoring and adjustments.</a:t>
            </a:r>
          </a:p>
        </p:txBody>
      </p:sp>
      <p:pic>
        <p:nvPicPr>
          <p:cNvPr id="9218" name="Picture 2" descr="A graph with a line&#10;&#10;Description automatically generated">
            <a:extLst>
              <a:ext uri="{FF2B5EF4-FFF2-40B4-BE49-F238E27FC236}">
                <a16:creationId xmlns:a16="http://schemas.microsoft.com/office/drawing/2014/main" id="{C04FD2C0-A016-1605-7E56-A24F1FAA613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27" r="10530"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9229" name="Rectangle 92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2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655A1-F55D-6CB0-64C5-68C4B8BE9BD9}"/>
              </a:ext>
            </a:extLst>
          </p:cNvPr>
          <p:cNvSpPr>
            <a:spLocks noGrp="1"/>
          </p:cNvSpPr>
          <p:nvPr>
            <p:ph type="title"/>
          </p:nvPr>
        </p:nvSpPr>
        <p:spPr>
          <a:xfrm>
            <a:off x="793662" y="386930"/>
            <a:ext cx="10066122" cy="1298448"/>
          </a:xfrm>
        </p:spPr>
        <p:txBody>
          <a:bodyPr anchor="b">
            <a:noAutofit/>
          </a:bodyPr>
          <a:lstStyle/>
          <a:p>
            <a:r>
              <a:rPr lang="en-IN" sz="2000" b="1" i="0" u="none" strike="noStrike" dirty="0">
                <a:effectLst/>
                <a:highlight>
                  <a:srgbClr val="FFFFFF"/>
                </a:highlight>
                <a:latin typeface="Constantia" panose="02030602050306030303" pitchFamily="18" charset="0"/>
              </a:rPr>
              <a:t>Is there a statistically significant relationship between features extracted from both datasets (business acceleration data and restaurant inspection data) and the inspection grades of restaurants in New York City?</a:t>
            </a:r>
            <a:endParaRPr lang="en-US" sz="2000" b="1" dirty="0">
              <a:latin typeface="Constantia" panose="02030602050306030303" pitchFamily="18" charset="0"/>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BD76BB-88D6-9909-9FAF-665BB1331968}"/>
              </a:ext>
            </a:extLst>
          </p:cNvPr>
          <p:cNvSpPr>
            <a:spLocks noGrp="1"/>
          </p:cNvSpPr>
          <p:nvPr>
            <p:ph idx="1"/>
          </p:nvPr>
        </p:nvSpPr>
        <p:spPr>
          <a:xfrm>
            <a:off x="793660" y="2203079"/>
            <a:ext cx="5302339" cy="4035880"/>
          </a:xfrm>
        </p:spPr>
        <p:txBody>
          <a:bodyPr anchor="ctr">
            <a:normAutofit lnSpcReduction="10000"/>
          </a:bodyPr>
          <a:lstStyle/>
          <a:p>
            <a:pPr>
              <a:buFont typeface="Arial" panose="020B0604020202020204" pitchFamily="34" charset="0"/>
              <a:buChar char="•"/>
            </a:pPr>
            <a:r>
              <a:rPr lang="en-IN" sz="1000" b="1" i="0" u="none" strike="noStrike" dirty="0">
                <a:effectLst/>
                <a:latin typeface="Constantia" panose="02030602050306030303" pitchFamily="18" charset="0"/>
              </a:rPr>
              <a:t>Features Examined</a:t>
            </a:r>
            <a:r>
              <a:rPr lang="en-IN" sz="10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000" b="0" i="0" u="none" strike="noStrike" dirty="0">
                <a:effectLst/>
                <a:latin typeface="Constantia" panose="02030602050306030303" pitchFamily="18" charset="0"/>
              </a:rPr>
              <a:t>Business sector</a:t>
            </a:r>
          </a:p>
          <a:p>
            <a:pPr marL="742950" lvl="1" indent="-285750">
              <a:buFont typeface="Arial" panose="020B0604020202020204" pitchFamily="34" charset="0"/>
              <a:buChar char="•"/>
            </a:pPr>
            <a:r>
              <a:rPr lang="en-IN" sz="1000" b="0" i="0" u="none" strike="noStrike" dirty="0">
                <a:effectLst/>
                <a:latin typeface="Constantia" panose="02030602050306030303" pitchFamily="18" charset="0"/>
              </a:rPr>
              <a:t>Type of cuisine</a:t>
            </a:r>
          </a:p>
          <a:p>
            <a:pPr marL="742950" lvl="1" indent="-285750">
              <a:buFont typeface="Arial" panose="020B0604020202020204" pitchFamily="34" charset="0"/>
              <a:buChar char="•"/>
            </a:pPr>
            <a:r>
              <a:rPr lang="en-IN" sz="1000" b="0" i="0" u="none" strike="noStrike" dirty="0">
                <a:effectLst/>
                <a:latin typeface="Constantia" panose="02030602050306030303" pitchFamily="18" charset="0"/>
              </a:rPr>
              <a:t>Actual opening date</a:t>
            </a:r>
          </a:p>
          <a:p>
            <a:pPr marL="742950" lvl="1" indent="-285750">
              <a:buFont typeface="Arial" panose="020B0604020202020204" pitchFamily="34" charset="0"/>
              <a:buChar char="•"/>
            </a:pPr>
            <a:r>
              <a:rPr lang="en-IN" sz="1000" b="0" i="0" u="none" strike="noStrike" dirty="0">
                <a:effectLst/>
                <a:latin typeface="Constantia" panose="02030602050306030303" pitchFamily="18" charset="0"/>
              </a:rPr>
              <a:t>Number of employees</a:t>
            </a:r>
          </a:p>
          <a:p>
            <a:pPr marL="742950" lvl="1" indent="-285750">
              <a:buFont typeface="Arial" panose="020B0604020202020204" pitchFamily="34" charset="0"/>
              <a:buChar char="•"/>
            </a:pPr>
            <a:r>
              <a:rPr lang="en-IN" sz="1000" b="0" i="0" u="none" strike="noStrike" dirty="0">
                <a:effectLst/>
                <a:latin typeface="Constantia" panose="02030602050306030303" pitchFamily="18" charset="0"/>
              </a:rPr>
              <a:t>Location (borough, ZIP code)</a:t>
            </a:r>
          </a:p>
          <a:p>
            <a:pPr>
              <a:buFont typeface="Arial" panose="020B0604020202020204" pitchFamily="34" charset="0"/>
              <a:buChar char="•"/>
            </a:pPr>
            <a:r>
              <a:rPr lang="en-IN" sz="1000" b="1" i="0" u="none" strike="noStrike" dirty="0">
                <a:effectLst/>
                <a:latin typeface="Constantia" panose="02030602050306030303" pitchFamily="18" charset="0"/>
              </a:rPr>
              <a:t>Statistical Analysis Methods</a:t>
            </a:r>
            <a:r>
              <a:rPr lang="en-IN" sz="10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Correlation Analysis</a:t>
            </a:r>
            <a:r>
              <a:rPr lang="en-IN" sz="1000" b="0" i="0" u="none" strike="noStrike" dirty="0">
                <a:effectLst/>
                <a:latin typeface="Constantia" panose="02030602050306030303" pitchFamily="18" charset="0"/>
              </a:rPr>
              <a:t>: Examined relationships between numerical features (like ZIP code and inspection score).</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Chi-Square Tests</a:t>
            </a:r>
            <a:r>
              <a:rPr lang="en-IN" sz="1000" b="0" i="0" u="none" strike="noStrike" dirty="0">
                <a:effectLst/>
                <a:latin typeface="Constantia" panose="02030602050306030303" pitchFamily="18" charset="0"/>
              </a:rPr>
              <a:t>: Used to determine associations between categorical features (such as business sector) and inspection grades.</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Feature Importance in Machine Learning Models</a:t>
            </a:r>
            <a:r>
              <a:rPr lang="en-IN" sz="1000" b="0" i="0" u="none" strike="noStrike" dirty="0">
                <a:effectLst/>
                <a:latin typeface="Constantia" panose="02030602050306030303" pitchFamily="18" charset="0"/>
              </a:rPr>
              <a:t>: Assessed the impact of various features on the prediction of inspection grades.</a:t>
            </a:r>
          </a:p>
          <a:p>
            <a:pPr>
              <a:buFont typeface="Arial" panose="020B0604020202020204" pitchFamily="34" charset="0"/>
              <a:buChar char="•"/>
            </a:pPr>
            <a:r>
              <a:rPr lang="en-IN" sz="1000" b="1" i="0" u="none" strike="noStrike" dirty="0">
                <a:effectLst/>
                <a:latin typeface="Constantia" panose="02030602050306030303" pitchFamily="18" charset="0"/>
              </a:rPr>
              <a:t>Key Findings</a:t>
            </a:r>
            <a:r>
              <a:rPr lang="en-IN" sz="10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Significant Associations</a:t>
            </a:r>
            <a:r>
              <a:rPr lang="en-IN" sz="1000" b="0" i="0" u="none" strike="noStrike" dirty="0">
                <a:effectLst/>
                <a:latin typeface="Constantia" panose="02030602050306030303" pitchFamily="18" charset="0"/>
              </a:rPr>
              <a:t>: A statistically significant relationship was found between the business sector, ZIP code, and cuisine type with inspection grades.</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Less Significant Relationships</a:t>
            </a:r>
            <a:r>
              <a:rPr lang="en-IN" sz="1000" b="0" i="0" u="none" strike="noStrike" dirty="0">
                <a:effectLst/>
                <a:latin typeface="Constantia" panose="02030602050306030303" pitchFamily="18" charset="0"/>
              </a:rPr>
              <a:t>: Features like actual opening date and number of employees showed weaker or no significant correlations with inspection grades.</a:t>
            </a:r>
          </a:p>
          <a:p>
            <a:pPr marL="742950" lvl="1" indent="-285750">
              <a:buFont typeface="Arial" panose="020B0604020202020204" pitchFamily="34" charset="0"/>
              <a:buChar char="•"/>
            </a:pPr>
            <a:r>
              <a:rPr lang="en-IN" sz="1000" b="1" i="0" u="none" strike="noStrike" dirty="0">
                <a:effectLst/>
                <a:latin typeface="Constantia" panose="02030602050306030303" pitchFamily="18" charset="0"/>
              </a:rPr>
              <a:t>Feature Importance in Models</a:t>
            </a:r>
            <a:r>
              <a:rPr lang="en-IN" sz="1000" b="0" i="0" u="none" strike="noStrike" dirty="0">
                <a:effectLst/>
                <a:latin typeface="Constantia" panose="02030602050306030303" pitchFamily="18" charset="0"/>
              </a:rPr>
              <a:t>: Random Forest and XGBoost identified business sector, ZIP code, and cuisine type as important predictors of inspection grades.</a:t>
            </a:r>
          </a:p>
        </p:txBody>
      </p:sp>
      <p:pic>
        <p:nvPicPr>
          <p:cNvPr id="7" name="Graphic 6" descr="Table Setting">
            <a:extLst>
              <a:ext uri="{FF2B5EF4-FFF2-40B4-BE49-F238E27FC236}">
                <a16:creationId xmlns:a16="http://schemas.microsoft.com/office/drawing/2014/main" id="{75B7E863-0793-582C-D1D8-EA89C5F2F5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5E6BF7-E413-939B-0FA6-284332A6E9FF}"/>
              </a:ext>
            </a:extLst>
          </p:cNvPr>
          <p:cNvSpPr txBox="1"/>
          <p:nvPr/>
        </p:nvSpPr>
        <p:spPr>
          <a:xfrm>
            <a:off x="793661" y="170481"/>
            <a:ext cx="2517595" cy="369332"/>
          </a:xfrm>
          <a:prstGeom prst="rect">
            <a:avLst/>
          </a:prstGeom>
          <a:noFill/>
        </p:spPr>
        <p:txBody>
          <a:bodyPr wrap="square" rtlCol="0">
            <a:spAutoFit/>
          </a:bodyPr>
          <a:lstStyle/>
          <a:p>
            <a:r>
              <a:rPr lang="en-US" b="1" dirty="0">
                <a:latin typeface="Constantia" panose="02030602050306030303" pitchFamily="18" charset="0"/>
                <a:cs typeface="Times New Roman" panose="02020603050405020304" pitchFamily="18" charset="0"/>
              </a:rPr>
              <a:t>Research Question 1</a:t>
            </a:r>
          </a:p>
        </p:txBody>
      </p:sp>
    </p:spTree>
    <p:extLst>
      <p:ext uri="{BB962C8B-B14F-4D97-AF65-F5344CB8AC3E}">
        <p14:creationId xmlns:p14="http://schemas.microsoft.com/office/powerpoint/2010/main" val="139635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4D796-F147-57B0-8396-D7C3EF44DE09}"/>
              </a:ext>
            </a:extLst>
          </p:cNvPr>
          <p:cNvSpPr>
            <a:spLocks noGrp="1"/>
          </p:cNvSpPr>
          <p:nvPr>
            <p:ph type="title"/>
          </p:nvPr>
        </p:nvSpPr>
        <p:spPr>
          <a:xfrm>
            <a:off x="793662" y="386930"/>
            <a:ext cx="10066122" cy="1298448"/>
          </a:xfrm>
        </p:spPr>
        <p:txBody>
          <a:bodyPr anchor="b">
            <a:normAutofit/>
          </a:bodyPr>
          <a:lstStyle/>
          <a:p>
            <a:r>
              <a:rPr lang="en-US" sz="3200" b="1" i="0" dirty="0">
                <a:effectLst/>
                <a:latin typeface="Constantia" panose="02030602050306030303" pitchFamily="18" charset="0"/>
              </a:rPr>
              <a:t>Does the timing of inspections and temporal trends affect specific inspection grades?</a:t>
            </a:r>
            <a:endParaRPr lang="en-US" sz="3200" dirty="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0B54-D9DA-3A40-7BF4-0040C96DDD23}"/>
              </a:ext>
            </a:extLst>
          </p:cNvPr>
          <p:cNvSpPr>
            <a:spLocks noGrp="1"/>
          </p:cNvSpPr>
          <p:nvPr>
            <p:ph idx="1"/>
          </p:nvPr>
        </p:nvSpPr>
        <p:spPr>
          <a:xfrm>
            <a:off x="793661" y="2203079"/>
            <a:ext cx="5676550" cy="4035880"/>
          </a:xfrm>
        </p:spPr>
        <p:txBody>
          <a:bodyPr anchor="ctr">
            <a:normAutofit/>
          </a:bodyPr>
          <a:lstStyle/>
          <a:p>
            <a:pPr>
              <a:buFont typeface="Arial" panose="020B0604020202020204" pitchFamily="34" charset="0"/>
              <a:buChar char="•"/>
            </a:pPr>
            <a:r>
              <a:rPr lang="en-IN" sz="1200" b="1" i="0" u="none" strike="noStrike" dirty="0">
                <a:effectLst/>
                <a:latin typeface="Constantia" panose="02030602050306030303" pitchFamily="18" charset="0"/>
              </a:rPr>
              <a:t>Features Examined</a:t>
            </a:r>
            <a:r>
              <a:rPr lang="en-IN" sz="12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200" b="0" i="0" u="none" strike="noStrike" dirty="0">
                <a:effectLst/>
                <a:latin typeface="Constantia" panose="02030602050306030303" pitchFamily="18" charset="0"/>
              </a:rPr>
              <a:t>Inspection date</a:t>
            </a:r>
          </a:p>
          <a:p>
            <a:pPr marL="742950" lvl="1" indent="-285750">
              <a:buFont typeface="Arial" panose="020B0604020202020204" pitchFamily="34" charset="0"/>
              <a:buChar char="•"/>
            </a:pPr>
            <a:r>
              <a:rPr lang="en-IN" sz="1200" b="0" i="0" u="none" strike="noStrike" dirty="0">
                <a:effectLst/>
                <a:latin typeface="Constantia" panose="02030602050306030303" pitchFamily="18" charset="0"/>
              </a:rPr>
              <a:t>Time of year (seasonal trends)</a:t>
            </a:r>
          </a:p>
          <a:p>
            <a:pPr marL="742950" lvl="1" indent="-285750">
              <a:buFont typeface="Arial" panose="020B0604020202020204" pitchFamily="34" charset="0"/>
              <a:buChar char="•"/>
            </a:pPr>
            <a:r>
              <a:rPr lang="en-IN" sz="1200" b="0" i="0" u="none" strike="noStrike" dirty="0">
                <a:effectLst/>
                <a:latin typeface="Constantia" panose="02030602050306030303" pitchFamily="18" charset="0"/>
              </a:rPr>
              <a:t>Yearly trends (inspection year)</a:t>
            </a:r>
          </a:p>
          <a:p>
            <a:pPr>
              <a:buFont typeface="Arial" panose="020B0604020202020204" pitchFamily="34" charset="0"/>
              <a:buChar char="•"/>
            </a:pPr>
            <a:r>
              <a:rPr lang="en-IN" sz="1200" b="1" i="0" u="none" strike="noStrike" dirty="0">
                <a:effectLst/>
                <a:latin typeface="Constantia" panose="02030602050306030303" pitchFamily="18" charset="0"/>
              </a:rPr>
              <a:t>Data Analysis Techniques</a:t>
            </a:r>
            <a:r>
              <a:rPr lang="en-IN" sz="12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200" b="1" i="0" u="none" strike="noStrike" dirty="0">
                <a:effectLst/>
                <a:latin typeface="Constantia" panose="02030602050306030303" pitchFamily="18" charset="0"/>
              </a:rPr>
              <a:t>Time Series Analysis</a:t>
            </a:r>
            <a:r>
              <a:rPr lang="en-IN" sz="1200" b="0" i="0" u="none" strike="noStrike" dirty="0">
                <a:effectLst/>
                <a:latin typeface="Constantia" panose="02030602050306030303" pitchFamily="18" charset="0"/>
              </a:rPr>
              <a:t>: Identified patterns and trends over time for inspection scores and grades.</a:t>
            </a:r>
          </a:p>
          <a:p>
            <a:pPr marL="742950" lvl="1" indent="-285750">
              <a:buFont typeface="Arial" panose="020B0604020202020204" pitchFamily="34" charset="0"/>
              <a:buChar char="•"/>
            </a:pPr>
            <a:r>
              <a:rPr lang="en-IN" sz="1200" b="1" i="0" u="none" strike="noStrike" dirty="0">
                <a:effectLst/>
                <a:latin typeface="Constantia" panose="02030602050306030303" pitchFamily="18" charset="0"/>
              </a:rPr>
              <a:t>Seasonal Decomposition</a:t>
            </a:r>
            <a:r>
              <a:rPr lang="en-IN" sz="1200" b="0" i="0" u="none" strike="noStrike" dirty="0">
                <a:effectLst/>
                <a:latin typeface="Constantia" panose="02030602050306030303" pitchFamily="18" charset="0"/>
              </a:rPr>
              <a:t>: Examined whether certain periods showed distinct patterns.</a:t>
            </a:r>
          </a:p>
          <a:p>
            <a:pPr marL="742950" lvl="1" indent="-285750">
              <a:buFont typeface="Arial" panose="020B0604020202020204" pitchFamily="34" charset="0"/>
              <a:buChar char="•"/>
            </a:pPr>
            <a:r>
              <a:rPr lang="en-IN" sz="1200" b="1" i="0" u="none" strike="noStrike" dirty="0">
                <a:effectLst/>
                <a:latin typeface="Constantia" panose="02030602050306030303" pitchFamily="18" charset="0"/>
              </a:rPr>
              <a:t>Statistical Tests</a:t>
            </a:r>
            <a:r>
              <a:rPr lang="en-IN" sz="1200" b="0" i="0" u="none" strike="noStrike" dirty="0">
                <a:effectLst/>
                <a:latin typeface="Constantia" panose="02030602050306030303" pitchFamily="18" charset="0"/>
              </a:rPr>
              <a:t>: Checked for significant temporal trends affecting inspection grades.</a:t>
            </a:r>
          </a:p>
          <a:p>
            <a:pPr>
              <a:buFont typeface="Arial" panose="020B0604020202020204" pitchFamily="34" charset="0"/>
              <a:buChar char="•"/>
            </a:pPr>
            <a:r>
              <a:rPr lang="en-IN" sz="1200" b="1" i="0" u="none" strike="noStrike" dirty="0">
                <a:effectLst/>
                <a:latin typeface="Constantia" panose="02030602050306030303" pitchFamily="18" charset="0"/>
              </a:rPr>
              <a:t>Key Findings</a:t>
            </a:r>
            <a:r>
              <a:rPr lang="en-IN" sz="12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200" b="1" i="0" u="none" strike="noStrike" dirty="0">
                <a:effectLst/>
                <a:latin typeface="Constantia" panose="02030602050306030303" pitchFamily="18" charset="0"/>
              </a:rPr>
              <a:t>Seasonal Variations</a:t>
            </a:r>
            <a:r>
              <a:rPr lang="en-IN" sz="1200" b="0" i="0" u="none" strike="noStrike" dirty="0">
                <a:effectLst/>
                <a:latin typeface="Constantia" panose="02030602050306030303" pitchFamily="18" charset="0"/>
              </a:rPr>
              <a:t>: Some seasonal trends were observed, with specific times of year correlating with higher or lower inspection scores.</a:t>
            </a:r>
          </a:p>
          <a:p>
            <a:pPr marL="742950" lvl="1" indent="-285750">
              <a:buFont typeface="Arial" panose="020B0604020202020204" pitchFamily="34" charset="0"/>
              <a:buChar char="•"/>
            </a:pPr>
            <a:r>
              <a:rPr lang="en-IN" sz="1200" b="1" i="0" u="none" strike="noStrike" dirty="0">
                <a:effectLst/>
                <a:latin typeface="Constantia" panose="02030602050306030303" pitchFamily="18" charset="0"/>
              </a:rPr>
              <a:t>Temporal Patterns</a:t>
            </a:r>
            <a:r>
              <a:rPr lang="en-IN" sz="1200" b="0" i="0" u="none" strike="noStrike" dirty="0">
                <a:effectLst/>
                <a:latin typeface="Constantia" panose="02030602050306030303" pitchFamily="18" charset="0"/>
              </a:rPr>
              <a:t>: There was a noticeable increase in inspection scores over the years, indicating a general improvement in compliance.</a:t>
            </a:r>
          </a:p>
          <a:p>
            <a:pPr marL="742950" lvl="1" indent="-285750">
              <a:buFont typeface="Arial" panose="020B0604020202020204" pitchFamily="34" charset="0"/>
              <a:buChar char="•"/>
            </a:pPr>
            <a:r>
              <a:rPr lang="en-IN" sz="1200" b="1" i="0" u="none" strike="noStrike" dirty="0">
                <a:effectLst/>
                <a:latin typeface="Constantia" panose="02030602050306030303" pitchFamily="18" charset="0"/>
              </a:rPr>
              <a:t>Inspection Date Impact</a:t>
            </a:r>
            <a:r>
              <a:rPr lang="en-IN" sz="1200" b="0" i="0" u="none" strike="noStrike" dirty="0">
                <a:effectLst/>
                <a:latin typeface="Constantia" panose="02030602050306030303" pitchFamily="18" charset="0"/>
              </a:rPr>
              <a:t>: Certain months had consistently lower scores, suggesting that timing could influence inspection grades.</a:t>
            </a:r>
          </a:p>
        </p:txBody>
      </p:sp>
      <p:pic>
        <p:nvPicPr>
          <p:cNvPr id="7" name="Graphic 6" descr="Research">
            <a:extLst>
              <a:ext uri="{FF2B5EF4-FFF2-40B4-BE49-F238E27FC236}">
                <a16:creationId xmlns:a16="http://schemas.microsoft.com/office/drawing/2014/main" id="{DC39DDB4-FC9D-E95A-4605-FE99D94238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FEA313-2A72-40C4-0EAF-967427DD2C55}"/>
              </a:ext>
            </a:extLst>
          </p:cNvPr>
          <p:cNvSpPr txBox="1"/>
          <p:nvPr/>
        </p:nvSpPr>
        <p:spPr>
          <a:xfrm>
            <a:off x="793661" y="201477"/>
            <a:ext cx="2575842" cy="369332"/>
          </a:xfrm>
          <a:prstGeom prst="rect">
            <a:avLst/>
          </a:prstGeom>
          <a:noFill/>
        </p:spPr>
        <p:txBody>
          <a:bodyPr wrap="square" rtlCol="0">
            <a:spAutoFit/>
          </a:bodyPr>
          <a:lstStyle/>
          <a:p>
            <a:r>
              <a:rPr lang="en-US" b="1" dirty="0">
                <a:latin typeface="Constantia" panose="02030602050306030303" pitchFamily="18" charset="0"/>
              </a:rPr>
              <a:t>Research Question 2</a:t>
            </a:r>
          </a:p>
        </p:txBody>
      </p:sp>
    </p:spTree>
    <p:extLst>
      <p:ext uri="{BB962C8B-B14F-4D97-AF65-F5344CB8AC3E}">
        <p14:creationId xmlns:p14="http://schemas.microsoft.com/office/powerpoint/2010/main" val="2211849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3C4EB-DB20-BAE2-3F8E-3BC576885BC5}"/>
              </a:ext>
            </a:extLst>
          </p:cNvPr>
          <p:cNvSpPr>
            <a:spLocks noGrp="1"/>
          </p:cNvSpPr>
          <p:nvPr>
            <p:ph type="title"/>
          </p:nvPr>
        </p:nvSpPr>
        <p:spPr>
          <a:xfrm>
            <a:off x="793662" y="617306"/>
            <a:ext cx="10066122" cy="1199478"/>
          </a:xfrm>
        </p:spPr>
        <p:txBody>
          <a:bodyPr anchor="b">
            <a:normAutofit/>
          </a:bodyPr>
          <a:lstStyle/>
          <a:p>
            <a:r>
              <a:rPr lang="en-US" sz="2600" b="1" i="0" dirty="0">
                <a:effectLst/>
                <a:latin typeface="Constantia" panose="02030602050306030303" pitchFamily="18" charset="0"/>
              </a:rPr>
              <a:t>Is there a correlation between NYC Business Acceleration support and food safety compliance? Does it improve inspection grades?</a:t>
            </a:r>
            <a:endParaRPr lang="en-US" sz="2600" dirty="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4553F2-167B-B3E4-C542-91688936F961}"/>
              </a:ext>
            </a:extLst>
          </p:cNvPr>
          <p:cNvSpPr>
            <a:spLocks noGrp="1"/>
          </p:cNvSpPr>
          <p:nvPr>
            <p:ph idx="1"/>
          </p:nvPr>
        </p:nvSpPr>
        <p:spPr>
          <a:xfrm>
            <a:off x="793660" y="2203079"/>
            <a:ext cx="5835887" cy="4035880"/>
          </a:xfrm>
        </p:spPr>
        <p:txBody>
          <a:bodyPr anchor="ctr">
            <a:normAutofit/>
          </a:bodyPr>
          <a:lstStyle/>
          <a:p>
            <a:pPr>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Approach</a:t>
            </a:r>
            <a:r>
              <a:rPr lang="en-IN" sz="1100" b="0" i="0" u="none" strike="noStrike" dirty="0">
                <a:effectLst/>
                <a:latin typeface="Constantia" panose="02030602050306030303" pitchFamily="18" charset="0"/>
                <a:cs typeface="Times New Roman" panose="02020603050405020304" pitchFamily="18" charset="0"/>
              </a:rPr>
              <a:t>:</a:t>
            </a:r>
          </a:p>
          <a:p>
            <a:pPr marL="742950" lvl="1" indent="-285750">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Data Merging</a:t>
            </a:r>
            <a:r>
              <a:rPr lang="en-IN" sz="1100" b="0" i="0" u="none" strike="noStrike" dirty="0">
                <a:effectLst/>
                <a:latin typeface="Constantia" panose="02030602050306030303" pitchFamily="18" charset="0"/>
                <a:cs typeface="Times New Roman" panose="02020603050405020304" pitchFamily="18" charset="0"/>
              </a:rPr>
              <a:t>: Combined NYC Business Acceleration data with NYC restaurant inspection data.</a:t>
            </a:r>
          </a:p>
          <a:p>
            <a:pPr marL="742950" lvl="1" indent="-285750">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Feature Analysis</a:t>
            </a:r>
            <a:r>
              <a:rPr lang="en-IN" sz="1100" b="0" i="0" u="none" strike="noStrike" dirty="0">
                <a:effectLst/>
                <a:latin typeface="Constantia" panose="02030602050306030303" pitchFamily="18" charset="0"/>
                <a:cs typeface="Times New Roman" panose="02020603050405020304" pitchFamily="18" charset="0"/>
              </a:rPr>
              <a:t>: Analysed the relationship between business acceleration support and inspection grades.</a:t>
            </a:r>
          </a:p>
          <a:p>
            <a:pPr marL="742950" lvl="1" indent="-285750">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Statistical Testing</a:t>
            </a:r>
            <a:r>
              <a:rPr lang="en-IN" sz="1100" b="0" i="0" u="none" strike="noStrike" dirty="0">
                <a:effectLst/>
                <a:latin typeface="Constantia" panose="02030602050306030303" pitchFamily="18" charset="0"/>
                <a:cs typeface="Times New Roman" panose="02020603050405020304" pitchFamily="18" charset="0"/>
              </a:rPr>
              <a:t>: Applied correlation analysis to determine the strength and direction of relationships between acceleration support and inspection outcomes.</a:t>
            </a:r>
          </a:p>
          <a:p>
            <a:pPr>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Key Findings</a:t>
            </a:r>
            <a:r>
              <a:rPr lang="en-IN" sz="1100" b="0" i="0" u="none" strike="noStrike" dirty="0">
                <a:effectLst/>
                <a:latin typeface="Constantia" panose="02030602050306030303" pitchFamily="18" charset="0"/>
                <a:cs typeface="Times New Roman" panose="02020603050405020304" pitchFamily="18" charset="0"/>
              </a:rPr>
              <a:t>:</a:t>
            </a:r>
          </a:p>
          <a:p>
            <a:pPr marL="742950" lvl="1" indent="-285750">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No Direct Correlation</a:t>
            </a:r>
            <a:r>
              <a:rPr lang="en-IN" sz="1100" b="0" i="0" u="none" strike="noStrike" dirty="0">
                <a:effectLst/>
                <a:latin typeface="Constantia" panose="02030602050306030303" pitchFamily="18" charset="0"/>
                <a:cs typeface="Times New Roman" panose="02020603050405020304" pitchFamily="18" charset="0"/>
              </a:rPr>
              <a:t>: The analysis showed no strong direct correlation between business acceleration support and improved inspection grades.</a:t>
            </a:r>
          </a:p>
          <a:p>
            <a:pPr marL="742950" lvl="1" indent="-285750">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Variance in Grades</a:t>
            </a:r>
            <a:r>
              <a:rPr lang="en-IN" sz="1100" b="0" i="0" u="none" strike="noStrike" dirty="0">
                <a:effectLst/>
                <a:latin typeface="Constantia" panose="02030602050306030303" pitchFamily="18" charset="0"/>
                <a:cs typeface="Times New Roman" panose="02020603050405020304" pitchFamily="18" charset="0"/>
              </a:rPr>
              <a:t>: Despite support from NYC Business Acceleration, restaurant inspection grades varied widely, suggesting other factors play a significant role.</a:t>
            </a:r>
          </a:p>
          <a:p>
            <a:pPr marL="742950" lvl="1" indent="-285750">
              <a:buFont typeface="Arial" panose="020B0604020202020204" pitchFamily="34" charset="0"/>
              <a:buChar char="•"/>
            </a:pPr>
            <a:r>
              <a:rPr lang="en-IN" sz="1100" b="1" i="0" u="none" strike="noStrike" dirty="0">
                <a:effectLst/>
                <a:latin typeface="Constantia" panose="02030602050306030303" pitchFamily="18" charset="0"/>
                <a:cs typeface="Times New Roman" panose="02020603050405020304" pitchFamily="18" charset="0"/>
              </a:rPr>
              <a:t>Confounding Variables</a:t>
            </a:r>
            <a:r>
              <a:rPr lang="en-IN" sz="1100" b="0" i="0" u="none" strike="noStrike" dirty="0">
                <a:effectLst/>
                <a:latin typeface="Constantia" panose="02030602050306030303" pitchFamily="18" charset="0"/>
                <a:cs typeface="Times New Roman" panose="02020603050405020304" pitchFamily="18" charset="0"/>
              </a:rPr>
              <a:t>: Factors like business sector, location, and type of cuisine may influence inspection outcomes, indicating that business acceleration support is one of many potential variables.</a:t>
            </a:r>
          </a:p>
        </p:txBody>
      </p:sp>
      <p:pic>
        <p:nvPicPr>
          <p:cNvPr id="7" name="Graphic 6" descr="Statistics">
            <a:extLst>
              <a:ext uri="{FF2B5EF4-FFF2-40B4-BE49-F238E27FC236}">
                <a16:creationId xmlns:a16="http://schemas.microsoft.com/office/drawing/2014/main" id="{F597E995-BAB5-FB77-D7D0-F0EF9FF56A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B00837-D55A-634A-EBFE-34222E367700}"/>
              </a:ext>
            </a:extLst>
          </p:cNvPr>
          <p:cNvSpPr txBox="1"/>
          <p:nvPr/>
        </p:nvSpPr>
        <p:spPr>
          <a:xfrm>
            <a:off x="793661" y="123987"/>
            <a:ext cx="2491938" cy="369332"/>
          </a:xfrm>
          <a:prstGeom prst="rect">
            <a:avLst/>
          </a:prstGeom>
          <a:noFill/>
        </p:spPr>
        <p:txBody>
          <a:bodyPr wrap="square" rtlCol="0">
            <a:spAutoFit/>
          </a:bodyPr>
          <a:lstStyle/>
          <a:p>
            <a:r>
              <a:rPr lang="en-US" b="1" dirty="0">
                <a:latin typeface="Constantia" panose="02030602050306030303" pitchFamily="18" charset="0"/>
              </a:rPr>
              <a:t>Research Question 3</a:t>
            </a:r>
          </a:p>
        </p:txBody>
      </p:sp>
    </p:spTree>
    <p:extLst>
      <p:ext uri="{BB962C8B-B14F-4D97-AF65-F5344CB8AC3E}">
        <p14:creationId xmlns:p14="http://schemas.microsoft.com/office/powerpoint/2010/main" val="379979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market graph on display">
            <a:extLst>
              <a:ext uri="{FF2B5EF4-FFF2-40B4-BE49-F238E27FC236}">
                <a16:creationId xmlns:a16="http://schemas.microsoft.com/office/drawing/2014/main" id="{728F0CEC-2392-F845-E3CB-7DFE7AC07D11}"/>
              </a:ext>
            </a:extLst>
          </p:cNvPr>
          <p:cNvPicPr>
            <a:picLocks noChangeAspect="1"/>
          </p:cNvPicPr>
          <p:nvPr/>
        </p:nvPicPr>
        <p:blipFill rotWithShape="1">
          <a:blip r:embed="rId2"/>
          <a:srcRect b="301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866C12-5611-83BE-11B8-D8B6FC7C38C9}"/>
              </a:ext>
            </a:extLst>
          </p:cNvPr>
          <p:cNvSpPr>
            <a:spLocks noGrp="1"/>
          </p:cNvSpPr>
          <p:nvPr>
            <p:ph type="title"/>
          </p:nvPr>
        </p:nvSpPr>
        <p:spPr>
          <a:xfrm>
            <a:off x="838200" y="365125"/>
            <a:ext cx="10515600" cy="1325563"/>
          </a:xfrm>
        </p:spPr>
        <p:txBody>
          <a:bodyPr>
            <a:normAutofit/>
          </a:bodyPr>
          <a:lstStyle/>
          <a:p>
            <a:r>
              <a:rPr lang="en-US" b="0" i="0">
                <a:effectLst/>
                <a:latin typeface="Constantia" panose="02030602050306030303" pitchFamily="18" charset="0"/>
              </a:rPr>
              <a:t>Our Approach</a:t>
            </a:r>
            <a:endParaRPr lang="en-IN">
              <a:latin typeface="Constantia" panose="02030602050306030303" pitchFamily="18" charset="0"/>
            </a:endParaRPr>
          </a:p>
        </p:txBody>
      </p:sp>
      <p:sp>
        <p:nvSpPr>
          <p:cNvPr id="3" name="Content Placeholder 2">
            <a:extLst>
              <a:ext uri="{FF2B5EF4-FFF2-40B4-BE49-F238E27FC236}">
                <a16:creationId xmlns:a16="http://schemas.microsoft.com/office/drawing/2014/main" id="{AA40A9AF-31DE-C835-48B7-7228C118E3A4}"/>
              </a:ext>
            </a:extLst>
          </p:cNvPr>
          <p:cNvSpPr>
            <a:spLocks noGrp="1"/>
          </p:cNvSpPr>
          <p:nvPr>
            <p:ph idx="1"/>
          </p:nvPr>
        </p:nvSpPr>
        <p:spPr>
          <a:xfrm>
            <a:off x="838200" y="1825625"/>
            <a:ext cx="10515600" cy="4351338"/>
          </a:xfrm>
        </p:spPr>
        <p:txBody>
          <a:bodyPr numCol="2">
            <a:normAutofit/>
          </a:bodyPr>
          <a:lstStyle/>
          <a:p>
            <a:r>
              <a:rPr lang="en-US" sz="2200" b="0" i="0" dirty="0">
                <a:effectLst/>
                <a:latin typeface="Constantia" panose="02030602050306030303" pitchFamily="18" charset="0"/>
              </a:rPr>
              <a:t>Collection and loading</a:t>
            </a:r>
          </a:p>
          <a:p>
            <a:r>
              <a:rPr lang="en-US" sz="2200" b="0" i="0" dirty="0">
                <a:effectLst/>
                <a:latin typeface="Constantia" panose="02030602050306030303" pitchFamily="18" charset="0"/>
              </a:rPr>
              <a:t>Data Preprocessing for Inspection Dataset</a:t>
            </a:r>
          </a:p>
          <a:p>
            <a:r>
              <a:rPr lang="en-US" sz="2200" b="0" i="0" dirty="0">
                <a:effectLst/>
                <a:latin typeface="Constantia" panose="02030602050306030303" pitchFamily="18" charset="0"/>
              </a:rPr>
              <a:t>Data Preprocessing for Business Acceleration Dataset</a:t>
            </a:r>
          </a:p>
          <a:p>
            <a:r>
              <a:rPr lang="en-US" sz="2200" b="0" i="0" dirty="0">
                <a:effectLst/>
                <a:latin typeface="Constantia" panose="02030602050306030303" pitchFamily="18" charset="0"/>
              </a:rPr>
              <a:t>Exploratory Data Analysis for Inspection dataset</a:t>
            </a:r>
          </a:p>
          <a:p>
            <a:r>
              <a:rPr lang="en-US" sz="2200" b="0" i="0" dirty="0">
                <a:effectLst/>
                <a:latin typeface="Constantia" panose="02030602050306030303" pitchFamily="18" charset="0"/>
              </a:rPr>
              <a:t>Exploratory Data Analysis for Business Acceleration dataset</a:t>
            </a:r>
          </a:p>
          <a:p>
            <a:r>
              <a:rPr lang="en-US" sz="2200" b="0" i="0" dirty="0">
                <a:effectLst/>
                <a:latin typeface="Constantia" panose="02030602050306030303" pitchFamily="18" charset="0"/>
              </a:rPr>
              <a:t>Post Data preparation EDA</a:t>
            </a:r>
          </a:p>
          <a:p>
            <a:r>
              <a:rPr lang="en-US" sz="2200" b="0" i="0" dirty="0">
                <a:effectLst/>
                <a:latin typeface="Constantia" panose="02030602050306030303" pitchFamily="18" charset="0"/>
              </a:rPr>
              <a:t>Merging both Datasets</a:t>
            </a:r>
          </a:p>
          <a:p>
            <a:r>
              <a:rPr lang="en-US" sz="2200" b="0" i="0" dirty="0">
                <a:effectLst/>
                <a:latin typeface="Constantia" panose="02030602050306030303" pitchFamily="18" charset="0"/>
              </a:rPr>
              <a:t>Time Series Analysis of Inspection Data</a:t>
            </a:r>
          </a:p>
          <a:p>
            <a:r>
              <a:rPr lang="en-US" sz="2200" b="0" i="0" dirty="0">
                <a:effectLst/>
                <a:latin typeface="Constantia" panose="02030602050306030303" pitchFamily="18" charset="0"/>
              </a:rPr>
              <a:t>Feature Engineering</a:t>
            </a:r>
          </a:p>
          <a:p>
            <a:r>
              <a:rPr lang="en-US" sz="2200" b="0" i="0" dirty="0">
                <a:effectLst/>
                <a:latin typeface="Constantia" panose="02030602050306030303" pitchFamily="18" charset="0"/>
              </a:rPr>
              <a:t>Important features for each component</a:t>
            </a:r>
          </a:p>
          <a:p>
            <a:r>
              <a:rPr lang="en-US" sz="2200" b="0" i="0" dirty="0">
                <a:effectLst/>
                <a:latin typeface="Constantia" panose="02030602050306030303" pitchFamily="18" charset="0"/>
              </a:rPr>
              <a:t>Model Construction &amp; Evaluation</a:t>
            </a:r>
          </a:p>
          <a:p>
            <a:r>
              <a:rPr lang="en-US" sz="2200" b="0" i="0" dirty="0">
                <a:effectLst/>
                <a:latin typeface="Constantia" panose="02030602050306030303" pitchFamily="18" charset="0"/>
              </a:rPr>
              <a:t>Model comparison and Selection</a:t>
            </a:r>
          </a:p>
          <a:p>
            <a:r>
              <a:rPr lang="en-US" sz="2200" b="0" i="0" dirty="0">
                <a:effectLst/>
                <a:latin typeface="Constantia" panose="02030602050306030303" pitchFamily="18" charset="0"/>
              </a:rPr>
              <a:t>Hyperparameter tuning</a:t>
            </a:r>
          </a:p>
          <a:p>
            <a:r>
              <a:rPr lang="en-US" sz="2200" b="0" i="0" dirty="0">
                <a:effectLst/>
                <a:latin typeface="Constantia" panose="02030602050306030303" pitchFamily="18" charset="0"/>
              </a:rPr>
              <a:t>Model interpretation using LIME</a:t>
            </a:r>
          </a:p>
          <a:p>
            <a:r>
              <a:rPr lang="en-US" sz="2200" b="0" i="0" dirty="0">
                <a:effectLst/>
                <a:latin typeface="Constantia" panose="02030602050306030303" pitchFamily="18" charset="0"/>
              </a:rPr>
              <a:t>Conclusion</a:t>
            </a:r>
          </a:p>
          <a:p>
            <a:r>
              <a:rPr lang="en-US" sz="2200" b="0" i="0" dirty="0">
                <a:effectLst/>
                <a:latin typeface="Constantia" panose="02030602050306030303" pitchFamily="18" charset="0"/>
              </a:rPr>
              <a:t>Overall Observation</a:t>
            </a:r>
            <a:endParaRPr lang="en-IN" sz="2200" dirty="0">
              <a:latin typeface="Constantia" panose="02030602050306030303" pitchFamily="18" charset="0"/>
            </a:endParaRPr>
          </a:p>
        </p:txBody>
      </p:sp>
    </p:spTree>
    <p:extLst>
      <p:ext uri="{BB962C8B-B14F-4D97-AF65-F5344CB8AC3E}">
        <p14:creationId xmlns:p14="http://schemas.microsoft.com/office/powerpoint/2010/main" val="405052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A1D8E-AB82-C203-C1D9-887DF509FDA1}"/>
              </a:ext>
            </a:extLst>
          </p:cNvPr>
          <p:cNvSpPr>
            <a:spLocks noGrp="1"/>
          </p:cNvSpPr>
          <p:nvPr>
            <p:ph type="title"/>
          </p:nvPr>
        </p:nvSpPr>
        <p:spPr>
          <a:xfrm>
            <a:off x="8016084" y="547712"/>
            <a:ext cx="3337715" cy="5577367"/>
          </a:xfrm>
        </p:spPr>
        <p:txBody>
          <a:bodyPr>
            <a:normAutofit/>
          </a:bodyPr>
          <a:lstStyle/>
          <a:p>
            <a:r>
              <a:rPr lang="en-US" sz="2800" b="1" i="0" dirty="0">
                <a:effectLst/>
                <a:latin typeface="Constantia" panose="02030602050306030303" pitchFamily="18" charset="0"/>
              </a:rPr>
              <a:t>How well can machine learning models predict or classify restaurant inspection grades based on selected variables? Which model performs best?</a:t>
            </a:r>
            <a:endParaRPr lang="en-US" sz="2800" dirty="0"/>
          </a:p>
        </p:txBody>
      </p:sp>
      <p:graphicFrame>
        <p:nvGraphicFramePr>
          <p:cNvPr id="5" name="Content Placeholder 2">
            <a:extLst>
              <a:ext uri="{FF2B5EF4-FFF2-40B4-BE49-F238E27FC236}">
                <a16:creationId xmlns:a16="http://schemas.microsoft.com/office/drawing/2014/main" id="{F4C555BB-6D57-7F24-4CBB-8AB17F9D74D4}"/>
              </a:ext>
            </a:extLst>
          </p:cNvPr>
          <p:cNvGraphicFramePr>
            <a:graphicFrameLocks noGrp="1"/>
          </p:cNvGraphicFramePr>
          <p:nvPr>
            <p:ph idx="1"/>
            <p:extLst>
              <p:ext uri="{D42A27DB-BD31-4B8C-83A1-F6EECF244321}">
                <p14:modId xmlns:p14="http://schemas.microsoft.com/office/powerpoint/2010/main" val="3512467372"/>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E28FBA6-2F2A-A06D-363B-0AA87B7EEF4C}"/>
              </a:ext>
            </a:extLst>
          </p:cNvPr>
          <p:cNvSpPr txBox="1"/>
          <p:nvPr/>
        </p:nvSpPr>
        <p:spPr>
          <a:xfrm>
            <a:off x="8016083" y="770787"/>
            <a:ext cx="2894723" cy="400110"/>
          </a:xfrm>
          <a:prstGeom prst="rect">
            <a:avLst/>
          </a:prstGeom>
          <a:noFill/>
        </p:spPr>
        <p:txBody>
          <a:bodyPr wrap="square" rtlCol="0">
            <a:spAutoFit/>
          </a:bodyPr>
          <a:lstStyle/>
          <a:p>
            <a:r>
              <a:rPr lang="en-US" sz="2000" b="1" dirty="0">
                <a:latin typeface="Constantia" panose="02030602050306030303" pitchFamily="18" charset="0"/>
              </a:rPr>
              <a:t>Research Question 4</a:t>
            </a:r>
          </a:p>
        </p:txBody>
      </p:sp>
    </p:spTree>
    <p:extLst>
      <p:ext uri="{BB962C8B-B14F-4D97-AF65-F5344CB8AC3E}">
        <p14:creationId xmlns:p14="http://schemas.microsoft.com/office/powerpoint/2010/main" val="339074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474F6-79AF-0932-CC72-8CD600293D2D}"/>
              </a:ext>
            </a:extLst>
          </p:cNvPr>
          <p:cNvSpPr>
            <a:spLocks noGrp="1"/>
          </p:cNvSpPr>
          <p:nvPr>
            <p:ph type="title"/>
          </p:nvPr>
        </p:nvSpPr>
        <p:spPr>
          <a:xfrm>
            <a:off x="808638" y="731258"/>
            <a:ext cx="10574724" cy="965379"/>
          </a:xfrm>
        </p:spPr>
        <p:txBody>
          <a:bodyPr anchor="b">
            <a:normAutofit/>
          </a:bodyPr>
          <a:lstStyle/>
          <a:p>
            <a:r>
              <a:rPr lang="en-US" sz="2600" b="1" i="0" dirty="0">
                <a:effectLst/>
                <a:latin typeface="Constantia" panose="02030602050306030303" pitchFamily="18" charset="0"/>
              </a:rPr>
              <a:t>Which features contribute most to the accuracy of machine learning models in analyzing inspection outcomes?</a:t>
            </a:r>
            <a:endParaRPr lang="en-US" sz="26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FED8F3-2794-AA2D-A634-F2E4BC0FECBC}"/>
              </a:ext>
            </a:extLst>
          </p:cNvPr>
          <p:cNvSpPr>
            <a:spLocks noGrp="1"/>
          </p:cNvSpPr>
          <p:nvPr>
            <p:ph idx="1"/>
          </p:nvPr>
        </p:nvSpPr>
        <p:spPr>
          <a:xfrm>
            <a:off x="793660" y="2203079"/>
            <a:ext cx="10143668" cy="4019359"/>
          </a:xfrm>
        </p:spPr>
        <p:txBody>
          <a:bodyPr anchor="ctr">
            <a:normAutofit fontScale="92500"/>
          </a:bodyPr>
          <a:lstStyle/>
          <a:p>
            <a:pPr marL="0" indent="0">
              <a:buNone/>
            </a:pPr>
            <a:r>
              <a:rPr lang="en-IN" sz="1400" b="1" i="0" u="none" strike="noStrike" dirty="0">
                <a:effectLst/>
                <a:latin typeface="Constantia" panose="02030602050306030303" pitchFamily="18" charset="0"/>
              </a:rPr>
              <a:t>Feature Importance</a:t>
            </a:r>
            <a:r>
              <a:rPr lang="en-IN" sz="1400" b="0" i="0" u="none" strike="noStrike" dirty="0">
                <a:effectLst/>
                <a:latin typeface="Constantia" panose="02030602050306030303" pitchFamily="18" charset="0"/>
              </a:rPr>
              <a:t>:</a:t>
            </a:r>
          </a:p>
          <a:p>
            <a:pPr marL="742950" lvl="1" indent="-285750">
              <a:buFont typeface="Arial" panose="020B0604020202020204" pitchFamily="34" charset="0"/>
              <a:buChar char="•"/>
            </a:pPr>
            <a:r>
              <a:rPr lang="en-IN" sz="1400" b="1" i="0" u="none" strike="noStrike" dirty="0">
                <a:effectLst/>
                <a:latin typeface="Constantia" panose="02030602050306030303" pitchFamily="18" charset="0"/>
              </a:rPr>
              <a:t>Geographic Features</a:t>
            </a:r>
            <a:r>
              <a:rPr lang="en-IN" sz="1400" b="0" i="0" u="none" strike="noStrike" dirty="0">
                <a:effectLst/>
                <a:latin typeface="Constantia" panose="02030602050306030303" pitchFamily="18" charset="0"/>
              </a:rPr>
              <a:t>:</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Latitude and Longitude</a:t>
            </a:r>
            <a:r>
              <a:rPr lang="en-IN" sz="1400" b="0" i="0" u="none" strike="noStrike" dirty="0">
                <a:effectLst/>
                <a:latin typeface="Constantia" panose="02030602050306030303" pitchFamily="18" charset="0"/>
              </a:rPr>
              <a:t>: Showed strong correlations with inspection outcomes, indicating a spatial element in restaurant inspection patterns.</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ZIP Code and Census Tract</a:t>
            </a:r>
            <a:r>
              <a:rPr lang="en-IN" sz="1400" b="0" i="0" u="none" strike="noStrike" dirty="0">
                <a:effectLst/>
                <a:latin typeface="Constantia" panose="02030602050306030303" pitchFamily="18" charset="0"/>
              </a:rPr>
              <a:t>: Contributed significantly to model accuracy, reflecting the potential impact of the neighbourhood or regional differences.</a:t>
            </a:r>
          </a:p>
          <a:p>
            <a:pPr marL="742950" lvl="1" indent="-285750">
              <a:buFont typeface="Arial" panose="020B0604020202020204" pitchFamily="34" charset="0"/>
              <a:buChar char="•"/>
            </a:pPr>
            <a:r>
              <a:rPr lang="en-IN" sz="1400" b="1" i="0" u="none" strike="noStrike" dirty="0">
                <a:effectLst/>
                <a:latin typeface="Constantia" panose="02030602050306030303" pitchFamily="18" charset="0"/>
              </a:rPr>
              <a:t>Operational Factors</a:t>
            </a:r>
            <a:r>
              <a:rPr lang="en-IN" sz="1400" b="0" i="0" u="none" strike="noStrike" dirty="0">
                <a:effectLst/>
                <a:latin typeface="Constantia" panose="02030602050306030303" pitchFamily="18" charset="0"/>
              </a:rPr>
              <a:t>:</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Number of Employees</a:t>
            </a:r>
            <a:r>
              <a:rPr lang="en-IN" sz="1400" b="0" i="0" u="none" strike="noStrike" dirty="0">
                <a:effectLst/>
                <a:latin typeface="Constantia" panose="02030602050306030303" pitchFamily="18" charset="0"/>
              </a:rPr>
              <a:t>: Indicated a relationship between workforce size and inspection results, suggesting a possible link to operational capacity or compliance.</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Opening Year</a:t>
            </a:r>
            <a:r>
              <a:rPr lang="en-IN" sz="1400" b="0" i="0" u="none" strike="noStrike" dirty="0">
                <a:effectLst/>
                <a:latin typeface="Constantia" panose="02030602050306030303" pitchFamily="18" charset="0"/>
              </a:rPr>
              <a:t>: Played a role in model accuracy, hinting at a temporal factor in restaurant compliance and inspection scores.</a:t>
            </a:r>
          </a:p>
          <a:p>
            <a:pPr marL="742950" lvl="1" indent="-285750">
              <a:buFont typeface="Arial" panose="020B0604020202020204" pitchFamily="34" charset="0"/>
              <a:buChar char="•"/>
            </a:pPr>
            <a:r>
              <a:rPr lang="en-IN" sz="1400" b="1" i="0" u="none" strike="noStrike" dirty="0">
                <a:effectLst/>
                <a:latin typeface="Constantia" panose="02030602050306030303" pitchFamily="18" charset="0"/>
              </a:rPr>
              <a:t>Inspection-Specific Features</a:t>
            </a:r>
            <a:r>
              <a:rPr lang="en-IN" sz="1400" b="0" i="0" u="none" strike="noStrike" dirty="0">
                <a:effectLst/>
                <a:latin typeface="Constantia" panose="02030602050306030303" pitchFamily="18" charset="0"/>
              </a:rPr>
              <a:t>:</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Inspection Type</a:t>
            </a:r>
            <a:r>
              <a:rPr lang="en-IN" sz="1400" b="0" i="0" u="none" strike="noStrike" dirty="0">
                <a:effectLst/>
                <a:latin typeface="Constantia" panose="02030602050306030303" pitchFamily="18" charset="0"/>
              </a:rPr>
              <a:t>: Differing types of inspections (e.g., initial, re-inspection) had varying impacts on inspection outcomes.</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Inspection Date</a:t>
            </a:r>
            <a:r>
              <a:rPr lang="en-IN" sz="1400" b="0" i="0" u="none" strike="noStrike" dirty="0">
                <a:effectLst/>
                <a:latin typeface="Constantia" panose="02030602050306030303" pitchFamily="18" charset="0"/>
              </a:rPr>
              <a:t>: Contributed to temporal patterns in inspection outcomes, indicating seasonal trends or regulatory cycles.</a:t>
            </a:r>
          </a:p>
          <a:p>
            <a:pPr marL="742950" lvl="1" indent="-285750">
              <a:buFont typeface="Arial" panose="020B0604020202020204" pitchFamily="34" charset="0"/>
              <a:buChar char="•"/>
            </a:pPr>
            <a:r>
              <a:rPr lang="en-IN" sz="1400" b="1" i="0" u="none" strike="noStrike" dirty="0">
                <a:effectLst/>
                <a:latin typeface="Constantia" panose="02030602050306030303" pitchFamily="18" charset="0"/>
              </a:rPr>
              <a:t>Business Factors</a:t>
            </a:r>
            <a:r>
              <a:rPr lang="en-IN" sz="1400" b="0" i="0" u="none" strike="noStrike" dirty="0">
                <a:effectLst/>
                <a:latin typeface="Constantia" panose="02030602050306030303" pitchFamily="18" charset="0"/>
              </a:rPr>
              <a:t>:</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Business Sector</a:t>
            </a:r>
            <a:r>
              <a:rPr lang="en-IN" sz="1400" b="0" i="0" u="none" strike="noStrike" dirty="0">
                <a:effectLst/>
                <a:latin typeface="Constantia" panose="02030602050306030303" pitchFamily="18" charset="0"/>
              </a:rPr>
              <a:t>: Showed a relationship with inspection grades, suggesting certain sectors might have different compliance levels or risks.</a:t>
            </a:r>
          </a:p>
          <a:p>
            <a:pPr marL="1143000" lvl="2" indent="-228600">
              <a:buFont typeface="Arial" panose="020B0604020202020204" pitchFamily="34" charset="0"/>
              <a:buChar char="•"/>
            </a:pPr>
            <a:r>
              <a:rPr lang="en-IN" sz="1400" b="1" i="0" u="none" strike="noStrike" dirty="0">
                <a:effectLst/>
                <a:latin typeface="Constantia" panose="02030602050306030303" pitchFamily="18" charset="0"/>
              </a:rPr>
              <a:t>Type of Cuisine</a:t>
            </a:r>
            <a:r>
              <a:rPr lang="en-IN" sz="1400" b="0" i="0" u="none" strike="noStrike" dirty="0">
                <a:effectLst/>
                <a:latin typeface="Constantia" panose="02030602050306030303" pitchFamily="18" charset="0"/>
              </a:rPr>
              <a:t>: Certain cuisines displayed more frequent compliance issues, contributing to model accuracy.</a:t>
            </a:r>
          </a:p>
        </p:txBody>
      </p:sp>
      <p:sp>
        <p:nvSpPr>
          <p:cNvPr id="4" name="TextBox 3">
            <a:extLst>
              <a:ext uri="{FF2B5EF4-FFF2-40B4-BE49-F238E27FC236}">
                <a16:creationId xmlns:a16="http://schemas.microsoft.com/office/drawing/2014/main" id="{C4D86098-D04E-0CA8-A2A0-482A06EE6A66}"/>
              </a:ext>
            </a:extLst>
          </p:cNvPr>
          <p:cNvSpPr txBox="1"/>
          <p:nvPr/>
        </p:nvSpPr>
        <p:spPr>
          <a:xfrm>
            <a:off x="808638" y="242757"/>
            <a:ext cx="2540559" cy="369332"/>
          </a:xfrm>
          <a:prstGeom prst="rect">
            <a:avLst/>
          </a:prstGeom>
          <a:noFill/>
        </p:spPr>
        <p:txBody>
          <a:bodyPr wrap="square" rtlCol="0">
            <a:spAutoFit/>
          </a:bodyPr>
          <a:lstStyle/>
          <a:p>
            <a:r>
              <a:rPr lang="en-US" b="1" dirty="0">
                <a:latin typeface="Constantia" panose="02030602050306030303" pitchFamily="18" charset="0"/>
              </a:rPr>
              <a:t>Research Question 5</a:t>
            </a:r>
          </a:p>
        </p:txBody>
      </p:sp>
    </p:spTree>
    <p:extLst>
      <p:ext uri="{BB962C8B-B14F-4D97-AF65-F5344CB8AC3E}">
        <p14:creationId xmlns:p14="http://schemas.microsoft.com/office/powerpoint/2010/main" val="175172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BEAC1-1C89-9B6B-1456-6697C5004992}"/>
              </a:ext>
            </a:extLst>
          </p:cNvPr>
          <p:cNvSpPr>
            <a:spLocks noGrp="1"/>
          </p:cNvSpPr>
          <p:nvPr>
            <p:ph type="title"/>
          </p:nvPr>
        </p:nvSpPr>
        <p:spPr>
          <a:xfrm>
            <a:off x="1371599" y="294538"/>
            <a:ext cx="9895951" cy="1033669"/>
          </a:xfrm>
        </p:spPr>
        <p:txBody>
          <a:bodyPr>
            <a:normAutofit/>
          </a:bodyPr>
          <a:lstStyle/>
          <a:p>
            <a:r>
              <a:rPr lang="en-US" sz="4000" b="1">
                <a:solidFill>
                  <a:srgbClr val="FFFFFF"/>
                </a:solidFill>
                <a:latin typeface="Constantia" panose="02030602050306030303" pitchFamily="18" charset="0"/>
              </a:rPr>
              <a:t>Conclusion</a:t>
            </a:r>
          </a:p>
        </p:txBody>
      </p:sp>
      <p:sp>
        <p:nvSpPr>
          <p:cNvPr id="3" name="Content Placeholder 2">
            <a:extLst>
              <a:ext uri="{FF2B5EF4-FFF2-40B4-BE49-F238E27FC236}">
                <a16:creationId xmlns:a16="http://schemas.microsoft.com/office/drawing/2014/main" id="{8E29B01B-991F-1CE9-2C03-976B69C01DF2}"/>
              </a:ext>
            </a:extLst>
          </p:cNvPr>
          <p:cNvSpPr>
            <a:spLocks noGrp="1"/>
          </p:cNvSpPr>
          <p:nvPr>
            <p:ph idx="1"/>
          </p:nvPr>
        </p:nvSpPr>
        <p:spPr>
          <a:xfrm>
            <a:off x="1371599" y="2318197"/>
            <a:ext cx="9724031" cy="3683358"/>
          </a:xfrm>
        </p:spPr>
        <p:txBody>
          <a:bodyPr anchor="ctr">
            <a:normAutofit/>
          </a:bodyPr>
          <a:lstStyle/>
          <a:p>
            <a:pPr marL="0" indent="0">
              <a:buNone/>
            </a:pPr>
            <a:r>
              <a:rPr lang="en-IN" sz="2000" b="0" i="0" u="none" strike="noStrike" dirty="0">
                <a:effectLst/>
                <a:highlight>
                  <a:srgbClr val="FFFFFF"/>
                </a:highlight>
                <a:latin typeface="Constantia" panose="02030602050306030303" pitchFamily="18" charset="0"/>
              </a:rPr>
              <a:t>The project examined NYC restaurant inspection and business acceleration data, uncovering key factors influencing inspection grades and business success. After pre-processing to remove outliers and impute missing values, various machine learning models were built and evaluated, with Random Forest achieving the highest accuracy at 99.79%. Through exploratory data analysis and time series forecasting with ARIMA, trends and patterns were identified, suggesting a potential decline in inspection scores over 12 months. This indicated a need for focused interventions to maintain compliance. The project highlighted the significance of regulatory adherence and offered insights for strategic resource allocation, ultimately contributing to improved public health and informed business strategies in the restaurant sector.</a:t>
            </a:r>
            <a:endParaRPr lang="en-US" sz="2000" dirty="0">
              <a:latin typeface="Constantia" panose="02030602050306030303" pitchFamily="18" charset="0"/>
            </a:endParaRPr>
          </a:p>
        </p:txBody>
      </p:sp>
    </p:spTree>
    <p:extLst>
      <p:ext uri="{BB962C8B-B14F-4D97-AF65-F5344CB8AC3E}">
        <p14:creationId xmlns:p14="http://schemas.microsoft.com/office/powerpoint/2010/main" val="3402310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in a restaurant">
            <a:extLst>
              <a:ext uri="{FF2B5EF4-FFF2-40B4-BE49-F238E27FC236}">
                <a16:creationId xmlns:a16="http://schemas.microsoft.com/office/drawing/2014/main" id="{B22F54F9-8136-AE14-E208-A07EA21B605B}"/>
              </a:ext>
            </a:extLst>
          </p:cNvPr>
          <p:cNvPicPr>
            <a:picLocks noChangeAspect="1"/>
          </p:cNvPicPr>
          <p:nvPr/>
        </p:nvPicPr>
        <p:blipFill rotWithShape="1">
          <a:blip r:embed="rId2">
            <a:alphaModFix amt="50000"/>
          </a:blip>
          <a:srcRect t="10092" r="-1" b="5616"/>
          <a:stretch/>
        </p:blipFill>
        <p:spPr>
          <a:xfrm>
            <a:off x="20" y="10"/>
            <a:ext cx="12188931" cy="6857990"/>
          </a:xfrm>
          <a:prstGeom prst="rect">
            <a:avLst/>
          </a:prstGeom>
        </p:spPr>
      </p:pic>
      <p:sp>
        <p:nvSpPr>
          <p:cNvPr id="2" name="Title 1">
            <a:extLst>
              <a:ext uri="{FF2B5EF4-FFF2-40B4-BE49-F238E27FC236}">
                <a16:creationId xmlns:a16="http://schemas.microsoft.com/office/drawing/2014/main" id="{932D84AA-BFBE-019E-B23A-D287A222324F}"/>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lnSpc>
                <a:spcPct val="200000"/>
              </a:lnSpc>
            </a:pPr>
            <a:r>
              <a:rPr lang="en-US" sz="6600" b="1" dirty="0">
                <a:solidFill>
                  <a:schemeClr val="bg1"/>
                </a:solidFill>
                <a:latin typeface="AkayaKanadaka" panose="02010502080401010103" pitchFamily="2" charset="77"/>
                <a:cs typeface="AkayaKanadaka" panose="02010502080401010103" pitchFamily="2" charset="77"/>
              </a:rPr>
              <a:t>THANK YOU</a:t>
            </a:r>
            <a:br>
              <a:rPr lang="en-US" sz="6600" b="1" dirty="0">
                <a:solidFill>
                  <a:schemeClr val="bg1"/>
                </a:solidFill>
                <a:latin typeface="AkayaKanadaka" panose="02010502080401010103" pitchFamily="2" charset="77"/>
                <a:cs typeface="AkayaKanadaka" panose="02010502080401010103" pitchFamily="2" charset="77"/>
              </a:rPr>
            </a:br>
            <a:r>
              <a:rPr lang="en-US" sz="2400" b="1" dirty="0">
                <a:solidFill>
                  <a:schemeClr val="bg1"/>
                </a:solidFill>
                <a:latin typeface="AkayaKanadaka" panose="02010502080401010103" pitchFamily="2" charset="77"/>
                <a:cs typeface="AkayaKanadaka" panose="02010502080401010103" pitchFamily="2" charset="77"/>
              </a:rPr>
              <a:t>Forum is open for Questions, Discussions and Feedbacks</a:t>
            </a:r>
            <a:endParaRPr lang="en-US" sz="6600" b="1" dirty="0">
              <a:solidFill>
                <a:schemeClr val="bg1"/>
              </a:solidFill>
              <a:latin typeface="AkayaKanadaka" panose="02010502080401010103" pitchFamily="2" charset="77"/>
              <a:cs typeface="AkayaKanadaka" panose="02010502080401010103" pitchFamily="2" charset="77"/>
            </a:endParaRPr>
          </a:p>
        </p:txBody>
      </p:sp>
      <p:sp>
        <p:nvSpPr>
          <p:cNvPr id="12"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02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5C872-3C25-7A1C-C567-6D1D649E8C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Constantia" panose="02030602050306030303" pitchFamily="18" charset="0"/>
              </a:rPr>
              <a:t>Inspection Data (Dataset 1)</a:t>
            </a:r>
          </a:p>
        </p:txBody>
      </p:sp>
      <p:sp>
        <p:nvSpPr>
          <p:cNvPr id="5" name="Rectangle 1">
            <a:extLst>
              <a:ext uri="{FF2B5EF4-FFF2-40B4-BE49-F238E27FC236}">
                <a16:creationId xmlns:a16="http://schemas.microsoft.com/office/drawing/2014/main" id="{AFCE5DB6-C350-5EA8-4908-F0DC2E37D47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B19254DB-341D-DBA9-9FA9-331D15BDCF3A}"/>
              </a:ext>
            </a:extLst>
          </p:cNvPr>
          <p:cNvGraphicFramePr>
            <a:graphicFrameLocks noGrp="1"/>
          </p:cNvGraphicFramePr>
          <p:nvPr>
            <p:ph idx="1"/>
            <p:extLst>
              <p:ext uri="{D42A27DB-BD31-4B8C-83A1-F6EECF244321}">
                <p14:modId xmlns:p14="http://schemas.microsoft.com/office/powerpoint/2010/main" val="1530956781"/>
              </p:ext>
            </p:extLst>
          </p:nvPr>
        </p:nvGraphicFramePr>
        <p:xfrm>
          <a:off x="1703969" y="1966293"/>
          <a:ext cx="8784062" cy="4452175"/>
        </p:xfrm>
        <a:graphic>
          <a:graphicData uri="http://schemas.openxmlformats.org/drawingml/2006/table">
            <a:tbl>
              <a:tblPr firstRow="1" bandRow="1">
                <a:tableStyleId>{00A15C55-8517-42AA-B614-E9B94910E393}</a:tableStyleId>
              </a:tblPr>
              <a:tblGrid>
                <a:gridCol w="2505574">
                  <a:extLst>
                    <a:ext uri="{9D8B030D-6E8A-4147-A177-3AD203B41FA5}">
                      <a16:colId xmlns:a16="http://schemas.microsoft.com/office/drawing/2014/main" val="1199870618"/>
                    </a:ext>
                  </a:extLst>
                </a:gridCol>
                <a:gridCol w="5239557">
                  <a:extLst>
                    <a:ext uri="{9D8B030D-6E8A-4147-A177-3AD203B41FA5}">
                      <a16:colId xmlns:a16="http://schemas.microsoft.com/office/drawing/2014/main" val="1139549423"/>
                    </a:ext>
                  </a:extLst>
                </a:gridCol>
                <a:gridCol w="1038931">
                  <a:extLst>
                    <a:ext uri="{9D8B030D-6E8A-4147-A177-3AD203B41FA5}">
                      <a16:colId xmlns:a16="http://schemas.microsoft.com/office/drawing/2014/main" val="56016580"/>
                    </a:ext>
                  </a:extLst>
                </a:gridCol>
              </a:tblGrid>
              <a:tr h="182179">
                <a:tc>
                  <a:txBody>
                    <a:bodyPr/>
                    <a:lstStyle/>
                    <a:p>
                      <a:pPr algn="ctr" fontAlgn="b"/>
                      <a:r>
                        <a:rPr lang="en-IN" sz="700" b="1" cap="all" spc="60" dirty="0">
                          <a:solidFill>
                            <a:schemeClr val="bg1"/>
                          </a:solidFill>
                          <a:effectLst/>
                        </a:rPr>
                        <a:t>Column</a:t>
                      </a:r>
                    </a:p>
                  </a:txBody>
                  <a:tcPr marL="4412" marR="4412" marT="26237" marB="26237" anchor="b"/>
                </a:tc>
                <a:tc>
                  <a:txBody>
                    <a:bodyPr/>
                    <a:lstStyle/>
                    <a:p>
                      <a:pPr algn="ctr" fontAlgn="b"/>
                      <a:r>
                        <a:rPr lang="en-IN" sz="700" b="1" cap="all" spc="60" dirty="0">
                          <a:solidFill>
                            <a:schemeClr val="bg1"/>
                          </a:solidFill>
                          <a:effectLst/>
                        </a:rPr>
                        <a:t>Description</a:t>
                      </a:r>
                    </a:p>
                  </a:txBody>
                  <a:tcPr marL="4412" marR="4412" marT="26237" marB="26237" anchor="b"/>
                </a:tc>
                <a:tc>
                  <a:txBody>
                    <a:bodyPr/>
                    <a:lstStyle/>
                    <a:p>
                      <a:pPr algn="ctr" fontAlgn="b"/>
                      <a:r>
                        <a:rPr lang="en-IN" sz="700" b="1" cap="all" spc="60" dirty="0">
                          <a:solidFill>
                            <a:schemeClr val="bg1"/>
                          </a:solidFill>
                          <a:effectLst/>
                        </a:rPr>
                        <a:t>Data Type</a:t>
                      </a:r>
                    </a:p>
                  </a:txBody>
                  <a:tcPr marL="4412" marR="4412" marT="26237" marB="26237" anchor="b"/>
                </a:tc>
                <a:extLst>
                  <a:ext uri="{0D108BD9-81ED-4DB2-BD59-A6C34878D82A}">
                    <a16:rowId xmlns:a16="http://schemas.microsoft.com/office/drawing/2014/main" val="1567888078"/>
                  </a:ext>
                </a:extLst>
              </a:tr>
              <a:tr h="158148">
                <a:tc>
                  <a:txBody>
                    <a:bodyPr/>
                    <a:lstStyle/>
                    <a:p>
                      <a:pPr algn="ctr" fontAlgn="base"/>
                      <a:r>
                        <a:rPr lang="en-IN" sz="700" cap="none" spc="0" dirty="0">
                          <a:solidFill>
                            <a:schemeClr val="tx1"/>
                          </a:solidFill>
                          <a:effectLst/>
                        </a:rPr>
                        <a:t>CAMIS</a:t>
                      </a:r>
                    </a:p>
                  </a:txBody>
                  <a:tcPr marL="4412" marR="4412" marT="2206" marB="26237" anchor="ctr"/>
                </a:tc>
                <a:tc>
                  <a:txBody>
                    <a:bodyPr/>
                    <a:lstStyle/>
                    <a:p>
                      <a:pPr algn="ctr" fontAlgn="base"/>
                      <a:r>
                        <a:rPr lang="en-IN" sz="700" cap="none" spc="0">
                          <a:solidFill>
                            <a:schemeClr val="tx1"/>
                          </a:solidFill>
                          <a:effectLst/>
                        </a:rPr>
                        <a:t>Unique identifier for a business (Commercial And Miscellaneous Identification System)</a:t>
                      </a:r>
                    </a:p>
                  </a:txBody>
                  <a:tcPr marL="4412" marR="4412" marT="2206" marB="26237" anchor="ctr"/>
                </a:tc>
                <a:tc>
                  <a:txBody>
                    <a:bodyPr/>
                    <a:lstStyle/>
                    <a:p>
                      <a:pPr algn="ctr" fontAlgn="base"/>
                      <a:r>
                        <a:rPr lang="en-IN" sz="700" cap="none" spc="0">
                          <a:solidFill>
                            <a:schemeClr val="tx1"/>
                          </a:solidFill>
                          <a:effectLst/>
                        </a:rPr>
                        <a:t>Integer</a:t>
                      </a:r>
                    </a:p>
                  </a:txBody>
                  <a:tcPr marL="4412" marR="4412" marT="2206" marB="26237" anchor="ctr"/>
                </a:tc>
                <a:extLst>
                  <a:ext uri="{0D108BD9-81ED-4DB2-BD59-A6C34878D82A}">
                    <a16:rowId xmlns:a16="http://schemas.microsoft.com/office/drawing/2014/main" val="2929548092"/>
                  </a:ext>
                </a:extLst>
              </a:tr>
              <a:tr h="158148">
                <a:tc>
                  <a:txBody>
                    <a:bodyPr/>
                    <a:lstStyle/>
                    <a:p>
                      <a:pPr algn="ctr" fontAlgn="base"/>
                      <a:r>
                        <a:rPr lang="en-IN" sz="700" cap="none" spc="0" dirty="0">
                          <a:solidFill>
                            <a:schemeClr val="tx1"/>
                          </a:solidFill>
                          <a:effectLst/>
                        </a:rPr>
                        <a:t>DBA</a:t>
                      </a:r>
                    </a:p>
                  </a:txBody>
                  <a:tcPr marL="4412" marR="4412" marT="2206" marB="26237" anchor="ctr"/>
                </a:tc>
                <a:tc>
                  <a:txBody>
                    <a:bodyPr/>
                    <a:lstStyle/>
                    <a:p>
                      <a:pPr algn="ctr" fontAlgn="base"/>
                      <a:r>
                        <a:rPr lang="en-IN" sz="700" cap="none" spc="0" dirty="0">
                          <a:solidFill>
                            <a:schemeClr val="tx1"/>
                          </a:solidFill>
                          <a:effectLst/>
                        </a:rPr>
                        <a:t>"Doing Business As" name of the establishment</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2970992490"/>
                  </a:ext>
                </a:extLst>
              </a:tr>
              <a:tr h="158148">
                <a:tc>
                  <a:txBody>
                    <a:bodyPr/>
                    <a:lstStyle/>
                    <a:p>
                      <a:pPr algn="ctr" fontAlgn="base"/>
                      <a:r>
                        <a:rPr lang="en-IN" sz="700" cap="none" spc="0">
                          <a:solidFill>
                            <a:schemeClr val="tx1"/>
                          </a:solidFill>
                          <a:effectLst/>
                        </a:rPr>
                        <a:t>BORO</a:t>
                      </a:r>
                    </a:p>
                  </a:txBody>
                  <a:tcPr marL="4412" marR="4412" marT="2206" marB="26237" anchor="ctr"/>
                </a:tc>
                <a:tc>
                  <a:txBody>
                    <a:bodyPr/>
                    <a:lstStyle/>
                    <a:p>
                      <a:pPr algn="ctr" fontAlgn="base"/>
                      <a:r>
                        <a:rPr lang="en-IN" sz="700" cap="none" spc="0" dirty="0">
                          <a:solidFill>
                            <a:schemeClr val="tx1"/>
                          </a:solidFill>
                          <a:effectLst/>
                        </a:rPr>
                        <a:t>Borough where the business is located</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641762548"/>
                  </a:ext>
                </a:extLst>
              </a:tr>
              <a:tr h="158148">
                <a:tc>
                  <a:txBody>
                    <a:bodyPr/>
                    <a:lstStyle/>
                    <a:p>
                      <a:pPr algn="ctr" fontAlgn="base"/>
                      <a:r>
                        <a:rPr lang="en-IN" sz="700" cap="none" spc="0">
                          <a:solidFill>
                            <a:schemeClr val="tx1"/>
                          </a:solidFill>
                          <a:effectLst/>
                        </a:rPr>
                        <a:t>BUILDING</a:t>
                      </a:r>
                    </a:p>
                  </a:txBody>
                  <a:tcPr marL="4412" marR="4412" marT="2206" marB="26237" anchor="ctr"/>
                </a:tc>
                <a:tc>
                  <a:txBody>
                    <a:bodyPr/>
                    <a:lstStyle/>
                    <a:p>
                      <a:pPr algn="ctr" fontAlgn="base"/>
                      <a:r>
                        <a:rPr lang="en-IN" sz="700" cap="none" spc="0" dirty="0">
                          <a:solidFill>
                            <a:schemeClr val="tx1"/>
                          </a:solidFill>
                          <a:effectLst/>
                        </a:rPr>
                        <a:t>Building number for the establishment's address</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3866233022"/>
                  </a:ext>
                </a:extLst>
              </a:tr>
              <a:tr h="158148">
                <a:tc>
                  <a:txBody>
                    <a:bodyPr/>
                    <a:lstStyle/>
                    <a:p>
                      <a:pPr algn="ctr" fontAlgn="base"/>
                      <a:r>
                        <a:rPr lang="en-IN" sz="700" cap="none" spc="0">
                          <a:solidFill>
                            <a:schemeClr val="tx1"/>
                          </a:solidFill>
                          <a:effectLst/>
                        </a:rPr>
                        <a:t>STREET</a:t>
                      </a:r>
                    </a:p>
                  </a:txBody>
                  <a:tcPr marL="4412" marR="4412" marT="2206" marB="26237" anchor="ctr"/>
                </a:tc>
                <a:tc>
                  <a:txBody>
                    <a:bodyPr/>
                    <a:lstStyle/>
                    <a:p>
                      <a:pPr algn="ctr" fontAlgn="base"/>
                      <a:r>
                        <a:rPr lang="en-IN" sz="700" cap="none" spc="0" dirty="0">
                          <a:solidFill>
                            <a:schemeClr val="tx1"/>
                          </a:solidFill>
                          <a:effectLst/>
                        </a:rPr>
                        <a:t>Street name for the establishment's address</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2336006795"/>
                  </a:ext>
                </a:extLst>
              </a:tr>
              <a:tr h="158148">
                <a:tc>
                  <a:txBody>
                    <a:bodyPr/>
                    <a:lstStyle/>
                    <a:p>
                      <a:pPr algn="ctr" fontAlgn="base"/>
                      <a:r>
                        <a:rPr lang="en-IN" sz="700" cap="none" spc="0">
                          <a:solidFill>
                            <a:schemeClr val="tx1"/>
                          </a:solidFill>
                          <a:effectLst/>
                        </a:rPr>
                        <a:t>ZIPCODE</a:t>
                      </a:r>
                    </a:p>
                  </a:txBody>
                  <a:tcPr marL="4412" marR="4412" marT="2206" marB="26237" anchor="ctr"/>
                </a:tc>
                <a:tc>
                  <a:txBody>
                    <a:bodyPr/>
                    <a:lstStyle/>
                    <a:p>
                      <a:pPr algn="ctr" fontAlgn="base"/>
                      <a:r>
                        <a:rPr lang="en-IN" sz="700" cap="none" spc="0" dirty="0">
                          <a:solidFill>
                            <a:schemeClr val="tx1"/>
                          </a:solidFill>
                          <a:effectLst/>
                        </a:rPr>
                        <a:t>Zip code where the establishment is located</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1269093785"/>
                  </a:ext>
                </a:extLst>
              </a:tr>
              <a:tr h="158148">
                <a:tc>
                  <a:txBody>
                    <a:bodyPr/>
                    <a:lstStyle/>
                    <a:p>
                      <a:pPr algn="ctr" fontAlgn="base"/>
                      <a:r>
                        <a:rPr lang="en-IN" sz="700" cap="none" spc="0">
                          <a:solidFill>
                            <a:schemeClr val="tx1"/>
                          </a:solidFill>
                          <a:effectLst/>
                        </a:rPr>
                        <a:t>PHONE</a:t>
                      </a:r>
                    </a:p>
                  </a:txBody>
                  <a:tcPr marL="4412" marR="4412" marT="2206" marB="26237" anchor="ctr"/>
                </a:tc>
                <a:tc>
                  <a:txBody>
                    <a:bodyPr/>
                    <a:lstStyle/>
                    <a:p>
                      <a:pPr algn="ctr" fontAlgn="base"/>
                      <a:r>
                        <a:rPr lang="en-IN" sz="700" cap="none" spc="0" dirty="0">
                          <a:solidFill>
                            <a:schemeClr val="tx1"/>
                          </a:solidFill>
                          <a:effectLst/>
                        </a:rPr>
                        <a:t>Contact phone number for the establishment</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3393897586"/>
                  </a:ext>
                </a:extLst>
              </a:tr>
              <a:tr h="158148">
                <a:tc>
                  <a:txBody>
                    <a:bodyPr/>
                    <a:lstStyle/>
                    <a:p>
                      <a:pPr algn="ctr" fontAlgn="base"/>
                      <a:r>
                        <a:rPr lang="en-IN" sz="700" cap="none" spc="0">
                          <a:solidFill>
                            <a:schemeClr val="tx1"/>
                          </a:solidFill>
                          <a:effectLst/>
                        </a:rPr>
                        <a:t>CUISINE DESCRIPTION</a:t>
                      </a:r>
                    </a:p>
                  </a:txBody>
                  <a:tcPr marL="4412" marR="4412" marT="2206" marB="26237" anchor="ctr"/>
                </a:tc>
                <a:tc>
                  <a:txBody>
                    <a:bodyPr/>
                    <a:lstStyle/>
                    <a:p>
                      <a:pPr algn="ctr" fontAlgn="base"/>
                      <a:r>
                        <a:rPr lang="en-IN" sz="700" cap="none" spc="0" dirty="0">
                          <a:solidFill>
                            <a:schemeClr val="tx1"/>
                          </a:solidFill>
                          <a:effectLst/>
                        </a:rPr>
                        <a:t>Description of the cuisine type served at the establishment</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4088771414"/>
                  </a:ext>
                </a:extLst>
              </a:tr>
              <a:tr h="158148">
                <a:tc>
                  <a:txBody>
                    <a:bodyPr/>
                    <a:lstStyle/>
                    <a:p>
                      <a:pPr algn="ctr" fontAlgn="base"/>
                      <a:r>
                        <a:rPr lang="en-IN" sz="700" cap="none" spc="0">
                          <a:solidFill>
                            <a:schemeClr val="tx1"/>
                          </a:solidFill>
                          <a:effectLst/>
                        </a:rPr>
                        <a:t>INSPECTION DATE</a:t>
                      </a:r>
                    </a:p>
                  </a:txBody>
                  <a:tcPr marL="4412" marR="4412" marT="2206" marB="26237" anchor="ctr"/>
                </a:tc>
                <a:tc>
                  <a:txBody>
                    <a:bodyPr/>
                    <a:lstStyle/>
                    <a:p>
                      <a:pPr algn="ctr" fontAlgn="base"/>
                      <a:r>
                        <a:rPr lang="en-IN" sz="700" cap="none" spc="0" dirty="0">
                          <a:solidFill>
                            <a:schemeClr val="tx1"/>
                          </a:solidFill>
                          <a:effectLst/>
                        </a:rPr>
                        <a:t>Date when the inspection took place</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3744130048"/>
                  </a:ext>
                </a:extLst>
              </a:tr>
              <a:tr h="158148">
                <a:tc>
                  <a:txBody>
                    <a:bodyPr/>
                    <a:lstStyle/>
                    <a:p>
                      <a:pPr algn="ctr" fontAlgn="base"/>
                      <a:r>
                        <a:rPr lang="en-IN" sz="700" cap="none" spc="0">
                          <a:solidFill>
                            <a:schemeClr val="tx1"/>
                          </a:solidFill>
                          <a:effectLst/>
                        </a:rPr>
                        <a:t>ACTION</a:t>
                      </a:r>
                    </a:p>
                  </a:txBody>
                  <a:tcPr marL="4412" marR="4412" marT="2206" marB="26237" anchor="ctr"/>
                </a:tc>
                <a:tc>
                  <a:txBody>
                    <a:bodyPr/>
                    <a:lstStyle/>
                    <a:p>
                      <a:pPr algn="ctr" fontAlgn="base"/>
                      <a:r>
                        <a:rPr lang="en-IN" sz="700" cap="none" spc="0" dirty="0">
                          <a:solidFill>
                            <a:schemeClr val="tx1"/>
                          </a:solidFill>
                          <a:effectLst/>
                        </a:rPr>
                        <a:t>Description of the action taken during inspection</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2130726797"/>
                  </a:ext>
                </a:extLst>
              </a:tr>
              <a:tr h="158148">
                <a:tc>
                  <a:txBody>
                    <a:bodyPr/>
                    <a:lstStyle/>
                    <a:p>
                      <a:pPr algn="ctr" fontAlgn="base"/>
                      <a:r>
                        <a:rPr lang="en-IN" sz="700" cap="none" spc="0">
                          <a:solidFill>
                            <a:schemeClr val="tx1"/>
                          </a:solidFill>
                          <a:effectLst/>
                        </a:rPr>
                        <a:t>VIOLATION CODE</a:t>
                      </a:r>
                    </a:p>
                  </a:txBody>
                  <a:tcPr marL="4412" marR="4412" marT="2206" marB="26237" anchor="ctr"/>
                </a:tc>
                <a:tc>
                  <a:txBody>
                    <a:bodyPr/>
                    <a:lstStyle/>
                    <a:p>
                      <a:pPr algn="ctr" fontAlgn="base"/>
                      <a:r>
                        <a:rPr lang="en-IN" sz="700" cap="none" spc="0" dirty="0">
                          <a:solidFill>
                            <a:schemeClr val="tx1"/>
                          </a:solidFill>
                          <a:effectLst/>
                        </a:rPr>
                        <a:t>Code representing a specific health/safety violation</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1893885370"/>
                  </a:ext>
                </a:extLst>
              </a:tr>
              <a:tr h="158148">
                <a:tc>
                  <a:txBody>
                    <a:bodyPr/>
                    <a:lstStyle/>
                    <a:p>
                      <a:pPr algn="ctr" fontAlgn="base"/>
                      <a:r>
                        <a:rPr lang="en-IN" sz="700" cap="none" spc="0">
                          <a:solidFill>
                            <a:schemeClr val="tx1"/>
                          </a:solidFill>
                          <a:effectLst/>
                        </a:rPr>
                        <a:t>VIOLATION DESCRIPTION</a:t>
                      </a:r>
                    </a:p>
                  </a:txBody>
                  <a:tcPr marL="4412" marR="4412" marT="2206" marB="26237" anchor="ctr"/>
                </a:tc>
                <a:tc>
                  <a:txBody>
                    <a:bodyPr/>
                    <a:lstStyle/>
                    <a:p>
                      <a:pPr algn="ctr" fontAlgn="base"/>
                      <a:r>
                        <a:rPr lang="en-IN" sz="700" cap="none" spc="0" dirty="0">
                          <a:solidFill>
                            <a:schemeClr val="tx1"/>
                          </a:solidFill>
                          <a:effectLst/>
                        </a:rPr>
                        <a:t>Detailed description of the violation</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3068483171"/>
                  </a:ext>
                </a:extLst>
              </a:tr>
              <a:tr h="158148">
                <a:tc>
                  <a:txBody>
                    <a:bodyPr/>
                    <a:lstStyle/>
                    <a:p>
                      <a:pPr algn="ctr" fontAlgn="base"/>
                      <a:r>
                        <a:rPr lang="en-IN" sz="700" cap="none" spc="0">
                          <a:solidFill>
                            <a:schemeClr val="tx1"/>
                          </a:solidFill>
                          <a:effectLst/>
                        </a:rPr>
                        <a:t>CRITICAL FLAG</a:t>
                      </a:r>
                    </a:p>
                  </a:txBody>
                  <a:tcPr marL="4412" marR="4412" marT="2206" marB="26237" anchor="ctr"/>
                </a:tc>
                <a:tc>
                  <a:txBody>
                    <a:bodyPr/>
                    <a:lstStyle/>
                    <a:p>
                      <a:pPr algn="ctr" fontAlgn="base"/>
                      <a:r>
                        <a:rPr lang="en-IN" sz="700" cap="none" spc="0" dirty="0">
                          <a:solidFill>
                            <a:schemeClr val="tx1"/>
                          </a:solidFill>
                          <a:effectLst/>
                        </a:rPr>
                        <a:t>Indicates if a violation was deemed critical ("Not Applicable" or other values)</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3532296771"/>
                  </a:ext>
                </a:extLst>
              </a:tr>
              <a:tr h="158148">
                <a:tc>
                  <a:txBody>
                    <a:bodyPr/>
                    <a:lstStyle/>
                    <a:p>
                      <a:pPr algn="ctr" fontAlgn="base"/>
                      <a:r>
                        <a:rPr lang="en-IN" sz="700" cap="none" spc="0">
                          <a:solidFill>
                            <a:schemeClr val="tx1"/>
                          </a:solidFill>
                          <a:effectLst/>
                        </a:rPr>
                        <a:t>SCORE</a:t>
                      </a:r>
                    </a:p>
                  </a:txBody>
                  <a:tcPr marL="4412" marR="4412" marT="2206" marB="26237" anchor="ctr"/>
                </a:tc>
                <a:tc>
                  <a:txBody>
                    <a:bodyPr/>
                    <a:lstStyle/>
                    <a:p>
                      <a:pPr algn="ctr" fontAlgn="base"/>
                      <a:r>
                        <a:rPr lang="en-IN" sz="700" cap="none" spc="0" dirty="0">
                          <a:solidFill>
                            <a:schemeClr val="tx1"/>
                          </a:solidFill>
                          <a:effectLst/>
                        </a:rPr>
                        <a:t>Score received during the inspection</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2825671377"/>
                  </a:ext>
                </a:extLst>
              </a:tr>
              <a:tr h="158148">
                <a:tc>
                  <a:txBody>
                    <a:bodyPr/>
                    <a:lstStyle/>
                    <a:p>
                      <a:pPr algn="ctr" fontAlgn="base"/>
                      <a:r>
                        <a:rPr lang="en-IN" sz="700" cap="none" spc="0">
                          <a:solidFill>
                            <a:schemeClr val="tx1"/>
                          </a:solidFill>
                          <a:effectLst/>
                        </a:rPr>
                        <a:t>GRADE</a:t>
                      </a:r>
                    </a:p>
                  </a:txBody>
                  <a:tcPr marL="4412" marR="4412" marT="2206" marB="26237" anchor="ctr"/>
                </a:tc>
                <a:tc>
                  <a:txBody>
                    <a:bodyPr/>
                    <a:lstStyle/>
                    <a:p>
                      <a:pPr algn="ctr" fontAlgn="base"/>
                      <a:r>
                        <a:rPr lang="en-IN" sz="700" cap="none" spc="0" dirty="0">
                          <a:solidFill>
                            <a:schemeClr val="tx1"/>
                          </a:solidFill>
                          <a:effectLst/>
                        </a:rPr>
                        <a:t>Grade received by the establishment ("A", "B", "C", etc.)</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1219634845"/>
                  </a:ext>
                </a:extLst>
              </a:tr>
              <a:tr h="158148">
                <a:tc>
                  <a:txBody>
                    <a:bodyPr/>
                    <a:lstStyle/>
                    <a:p>
                      <a:pPr algn="ctr" fontAlgn="base"/>
                      <a:r>
                        <a:rPr lang="en-IN" sz="700" cap="none" spc="0">
                          <a:solidFill>
                            <a:schemeClr val="tx1"/>
                          </a:solidFill>
                          <a:effectLst/>
                        </a:rPr>
                        <a:t>GRADE DATE</a:t>
                      </a:r>
                    </a:p>
                  </a:txBody>
                  <a:tcPr marL="4412" marR="4412" marT="2206" marB="26237" anchor="ctr"/>
                </a:tc>
                <a:tc>
                  <a:txBody>
                    <a:bodyPr/>
                    <a:lstStyle/>
                    <a:p>
                      <a:pPr algn="ctr" fontAlgn="base"/>
                      <a:r>
                        <a:rPr lang="en-IN" sz="700" cap="none" spc="0" dirty="0">
                          <a:solidFill>
                            <a:schemeClr val="tx1"/>
                          </a:solidFill>
                          <a:effectLst/>
                        </a:rPr>
                        <a:t>Date when the grade was issued</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1608800067"/>
                  </a:ext>
                </a:extLst>
              </a:tr>
              <a:tr h="158148">
                <a:tc>
                  <a:txBody>
                    <a:bodyPr/>
                    <a:lstStyle/>
                    <a:p>
                      <a:pPr algn="ctr" fontAlgn="base"/>
                      <a:r>
                        <a:rPr lang="en-IN" sz="700" cap="none" spc="0">
                          <a:solidFill>
                            <a:schemeClr val="tx1"/>
                          </a:solidFill>
                          <a:effectLst/>
                        </a:rPr>
                        <a:t>RECORD DATE</a:t>
                      </a:r>
                    </a:p>
                  </a:txBody>
                  <a:tcPr marL="4412" marR="4412" marT="2206" marB="26237" anchor="ctr"/>
                </a:tc>
                <a:tc>
                  <a:txBody>
                    <a:bodyPr/>
                    <a:lstStyle/>
                    <a:p>
                      <a:pPr algn="ctr" fontAlgn="base"/>
                      <a:r>
                        <a:rPr lang="en-IN" sz="700" cap="none" spc="0" dirty="0">
                          <a:solidFill>
                            <a:schemeClr val="tx1"/>
                          </a:solidFill>
                          <a:effectLst/>
                        </a:rPr>
                        <a:t>Date when the record was last updated</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3328616992"/>
                  </a:ext>
                </a:extLst>
              </a:tr>
              <a:tr h="158148">
                <a:tc>
                  <a:txBody>
                    <a:bodyPr/>
                    <a:lstStyle/>
                    <a:p>
                      <a:pPr algn="ctr" fontAlgn="base"/>
                      <a:r>
                        <a:rPr lang="en-IN" sz="700" cap="none" spc="0">
                          <a:solidFill>
                            <a:schemeClr val="tx1"/>
                          </a:solidFill>
                          <a:effectLst/>
                        </a:rPr>
                        <a:t>INSPECTION TYPE</a:t>
                      </a:r>
                    </a:p>
                  </a:txBody>
                  <a:tcPr marL="4412" marR="4412" marT="2206" marB="26237" anchor="ctr"/>
                </a:tc>
                <a:tc>
                  <a:txBody>
                    <a:bodyPr/>
                    <a:lstStyle/>
                    <a:p>
                      <a:pPr algn="ctr" fontAlgn="base"/>
                      <a:r>
                        <a:rPr lang="en-IN" sz="700" cap="none" spc="0" dirty="0">
                          <a:solidFill>
                            <a:schemeClr val="tx1"/>
                          </a:solidFill>
                          <a:effectLst/>
                        </a:rPr>
                        <a:t>Type of inspection conducted (e.g., Cycle Inspection, Initial Inspection)</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490283325"/>
                  </a:ext>
                </a:extLst>
              </a:tr>
              <a:tr h="158148">
                <a:tc>
                  <a:txBody>
                    <a:bodyPr/>
                    <a:lstStyle/>
                    <a:p>
                      <a:pPr algn="ctr" fontAlgn="base"/>
                      <a:r>
                        <a:rPr lang="en-IN" sz="700" cap="none" spc="0">
                          <a:solidFill>
                            <a:schemeClr val="tx1"/>
                          </a:solidFill>
                          <a:effectLst/>
                        </a:rPr>
                        <a:t>Latitude</a:t>
                      </a:r>
                    </a:p>
                  </a:txBody>
                  <a:tcPr marL="4412" marR="4412" marT="2206" marB="26237" anchor="ctr"/>
                </a:tc>
                <a:tc>
                  <a:txBody>
                    <a:bodyPr/>
                    <a:lstStyle/>
                    <a:p>
                      <a:pPr algn="ctr" fontAlgn="base"/>
                      <a:r>
                        <a:rPr lang="en-IN" sz="700" cap="none" spc="0" dirty="0">
                          <a:solidFill>
                            <a:schemeClr val="tx1"/>
                          </a:solidFill>
                          <a:effectLst/>
                        </a:rPr>
                        <a:t>Geographical latitude coordinate of the establishment</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3884784181"/>
                  </a:ext>
                </a:extLst>
              </a:tr>
              <a:tr h="158148">
                <a:tc>
                  <a:txBody>
                    <a:bodyPr/>
                    <a:lstStyle/>
                    <a:p>
                      <a:pPr algn="ctr" fontAlgn="base"/>
                      <a:r>
                        <a:rPr lang="en-IN" sz="700" cap="none" spc="0">
                          <a:solidFill>
                            <a:schemeClr val="tx1"/>
                          </a:solidFill>
                          <a:effectLst/>
                        </a:rPr>
                        <a:t>Longitude</a:t>
                      </a:r>
                    </a:p>
                  </a:txBody>
                  <a:tcPr marL="4412" marR="4412" marT="2206" marB="26237" anchor="ctr"/>
                </a:tc>
                <a:tc>
                  <a:txBody>
                    <a:bodyPr/>
                    <a:lstStyle/>
                    <a:p>
                      <a:pPr algn="ctr" fontAlgn="base"/>
                      <a:r>
                        <a:rPr lang="en-IN" sz="700" cap="none" spc="0" dirty="0">
                          <a:solidFill>
                            <a:schemeClr val="tx1"/>
                          </a:solidFill>
                          <a:effectLst/>
                        </a:rPr>
                        <a:t>Geographical longitude coordinate of the establishment</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3881203294"/>
                  </a:ext>
                </a:extLst>
              </a:tr>
              <a:tr h="158148">
                <a:tc>
                  <a:txBody>
                    <a:bodyPr/>
                    <a:lstStyle/>
                    <a:p>
                      <a:pPr algn="ctr" fontAlgn="base"/>
                      <a:r>
                        <a:rPr lang="en-IN" sz="700" cap="none" spc="0">
                          <a:solidFill>
                            <a:schemeClr val="tx1"/>
                          </a:solidFill>
                          <a:effectLst/>
                        </a:rPr>
                        <a:t>Community Board</a:t>
                      </a:r>
                    </a:p>
                  </a:txBody>
                  <a:tcPr marL="4412" marR="4412" marT="2206" marB="26237" anchor="ctr"/>
                </a:tc>
                <a:tc>
                  <a:txBody>
                    <a:bodyPr/>
                    <a:lstStyle/>
                    <a:p>
                      <a:pPr algn="ctr" fontAlgn="base"/>
                      <a:r>
                        <a:rPr lang="en-IN" sz="700" cap="none" spc="0" dirty="0">
                          <a:solidFill>
                            <a:schemeClr val="tx1"/>
                          </a:solidFill>
                          <a:effectLst/>
                        </a:rPr>
                        <a:t>Community board district where the business is located</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3619932284"/>
                  </a:ext>
                </a:extLst>
              </a:tr>
              <a:tr h="158148">
                <a:tc>
                  <a:txBody>
                    <a:bodyPr/>
                    <a:lstStyle/>
                    <a:p>
                      <a:pPr algn="ctr" fontAlgn="base"/>
                      <a:r>
                        <a:rPr lang="en-IN" sz="700" cap="none" spc="0">
                          <a:solidFill>
                            <a:schemeClr val="tx1"/>
                          </a:solidFill>
                          <a:effectLst/>
                        </a:rPr>
                        <a:t>Council District</a:t>
                      </a:r>
                    </a:p>
                  </a:txBody>
                  <a:tcPr marL="4412" marR="4412" marT="2206" marB="26237" anchor="ctr"/>
                </a:tc>
                <a:tc>
                  <a:txBody>
                    <a:bodyPr/>
                    <a:lstStyle/>
                    <a:p>
                      <a:pPr algn="ctr" fontAlgn="base"/>
                      <a:r>
                        <a:rPr lang="en-IN" sz="700" cap="none" spc="0" dirty="0">
                          <a:solidFill>
                            <a:schemeClr val="tx1"/>
                          </a:solidFill>
                          <a:effectLst/>
                        </a:rPr>
                        <a:t>Council district where the business is located</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4175945972"/>
                  </a:ext>
                </a:extLst>
              </a:tr>
              <a:tr h="158148">
                <a:tc>
                  <a:txBody>
                    <a:bodyPr/>
                    <a:lstStyle/>
                    <a:p>
                      <a:pPr algn="ctr" fontAlgn="base"/>
                      <a:r>
                        <a:rPr lang="en-IN" sz="700" cap="none" spc="0">
                          <a:solidFill>
                            <a:schemeClr val="tx1"/>
                          </a:solidFill>
                          <a:effectLst/>
                        </a:rPr>
                        <a:t>Census Tract</a:t>
                      </a:r>
                    </a:p>
                  </a:txBody>
                  <a:tcPr marL="4412" marR="4412" marT="2206" marB="26237" anchor="ctr"/>
                </a:tc>
                <a:tc>
                  <a:txBody>
                    <a:bodyPr/>
                    <a:lstStyle/>
                    <a:p>
                      <a:pPr algn="ctr" fontAlgn="base"/>
                      <a:r>
                        <a:rPr lang="en-IN" sz="700" cap="none" spc="0" dirty="0">
                          <a:solidFill>
                            <a:schemeClr val="tx1"/>
                          </a:solidFill>
                          <a:effectLst/>
                        </a:rPr>
                        <a:t>Census tract for the location of the business</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2247679147"/>
                  </a:ext>
                </a:extLst>
              </a:tr>
              <a:tr h="158148">
                <a:tc>
                  <a:txBody>
                    <a:bodyPr/>
                    <a:lstStyle/>
                    <a:p>
                      <a:pPr algn="ctr" fontAlgn="base"/>
                      <a:r>
                        <a:rPr lang="en-IN" sz="700" cap="none" spc="0">
                          <a:solidFill>
                            <a:schemeClr val="tx1"/>
                          </a:solidFill>
                          <a:effectLst/>
                        </a:rPr>
                        <a:t>BIN</a:t>
                      </a:r>
                    </a:p>
                  </a:txBody>
                  <a:tcPr marL="4412" marR="4412" marT="2206" marB="26237" anchor="ctr"/>
                </a:tc>
                <a:tc>
                  <a:txBody>
                    <a:bodyPr/>
                    <a:lstStyle/>
                    <a:p>
                      <a:pPr algn="ctr" fontAlgn="base"/>
                      <a:r>
                        <a:rPr lang="en-IN" sz="700" cap="none" spc="0" dirty="0">
                          <a:solidFill>
                            <a:schemeClr val="tx1"/>
                          </a:solidFill>
                          <a:effectLst/>
                        </a:rPr>
                        <a:t>Building Identification Number for the establishment</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2892544974"/>
                  </a:ext>
                </a:extLst>
              </a:tr>
              <a:tr h="158148">
                <a:tc>
                  <a:txBody>
                    <a:bodyPr/>
                    <a:lstStyle/>
                    <a:p>
                      <a:pPr algn="ctr" fontAlgn="base"/>
                      <a:r>
                        <a:rPr lang="en-IN" sz="700" cap="none" spc="0">
                          <a:solidFill>
                            <a:schemeClr val="tx1"/>
                          </a:solidFill>
                          <a:effectLst/>
                        </a:rPr>
                        <a:t>BBL</a:t>
                      </a:r>
                    </a:p>
                  </a:txBody>
                  <a:tcPr marL="4412" marR="4412" marT="2206" marB="26237" anchor="ctr"/>
                </a:tc>
                <a:tc>
                  <a:txBody>
                    <a:bodyPr/>
                    <a:lstStyle/>
                    <a:p>
                      <a:pPr algn="ctr" fontAlgn="base"/>
                      <a:r>
                        <a:rPr lang="en-IN" sz="700" cap="none" spc="0" dirty="0">
                          <a:solidFill>
                            <a:schemeClr val="tx1"/>
                          </a:solidFill>
                          <a:effectLst/>
                        </a:rPr>
                        <a:t>Borough-Block-Lot identifier for the establishment</a:t>
                      </a:r>
                    </a:p>
                  </a:txBody>
                  <a:tcPr marL="4412" marR="4412" marT="2206" marB="26237" anchor="ctr"/>
                </a:tc>
                <a:tc>
                  <a:txBody>
                    <a:bodyPr/>
                    <a:lstStyle/>
                    <a:p>
                      <a:pPr algn="ctr" fontAlgn="base"/>
                      <a:r>
                        <a:rPr lang="en-IN" sz="700" cap="none" spc="0">
                          <a:solidFill>
                            <a:schemeClr val="tx1"/>
                          </a:solidFill>
                          <a:effectLst/>
                        </a:rPr>
                        <a:t>Float</a:t>
                      </a:r>
                    </a:p>
                  </a:txBody>
                  <a:tcPr marL="4412" marR="4412" marT="2206" marB="26237" anchor="ctr"/>
                </a:tc>
                <a:extLst>
                  <a:ext uri="{0D108BD9-81ED-4DB2-BD59-A6C34878D82A}">
                    <a16:rowId xmlns:a16="http://schemas.microsoft.com/office/drawing/2014/main" val="1007746971"/>
                  </a:ext>
                </a:extLst>
              </a:tr>
              <a:tr h="158148">
                <a:tc>
                  <a:txBody>
                    <a:bodyPr/>
                    <a:lstStyle/>
                    <a:p>
                      <a:pPr algn="ctr" fontAlgn="base"/>
                      <a:r>
                        <a:rPr lang="en-IN" sz="700" cap="none" spc="0">
                          <a:solidFill>
                            <a:schemeClr val="tx1"/>
                          </a:solidFill>
                          <a:effectLst/>
                        </a:rPr>
                        <a:t>NTA</a:t>
                      </a:r>
                    </a:p>
                  </a:txBody>
                  <a:tcPr marL="4412" marR="4412" marT="2206" marB="26237" anchor="ctr"/>
                </a:tc>
                <a:tc>
                  <a:txBody>
                    <a:bodyPr/>
                    <a:lstStyle/>
                    <a:p>
                      <a:pPr algn="ctr" fontAlgn="base"/>
                      <a:r>
                        <a:rPr lang="en-IN" sz="700" cap="none" spc="0" dirty="0">
                          <a:solidFill>
                            <a:schemeClr val="tx1"/>
                          </a:solidFill>
                          <a:effectLst/>
                        </a:rPr>
                        <a:t>Neighbourhood Tabulation Area where the establishment is located</a:t>
                      </a:r>
                    </a:p>
                  </a:txBody>
                  <a:tcPr marL="4412" marR="4412" marT="2206" marB="26237" anchor="ctr"/>
                </a:tc>
                <a:tc>
                  <a:txBody>
                    <a:bodyPr/>
                    <a:lstStyle/>
                    <a:p>
                      <a:pPr algn="ctr" fontAlgn="base"/>
                      <a:r>
                        <a:rPr lang="en-IN" sz="700" cap="none" spc="0">
                          <a:solidFill>
                            <a:schemeClr val="tx1"/>
                          </a:solidFill>
                          <a:effectLst/>
                        </a:rPr>
                        <a:t>String</a:t>
                      </a:r>
                    </a:p>
                  </a:txBody>
                  <a:tcPr marL="4412" marR="4412" marT="2206" marB="26237" anchor="ctr"/>
                </a:tc>
                <a:extLst>
                  <a:ext uri="{0D108BD9-81ED-4DB2-BD59-A6C34878D82A}">
                    <a16:rowId xmlns:a16="http://schemas.microsoft.com/office/drawing/2014/main" val="2132313520"/>
                  </a:ext>
                </a:extLst>
              </a:tr>
              <a:tr h="158148">
                <a:tc>
                  <a:txBody>
                    <a:bodyPr/>
                    <a:lstStyle/>
                    <a:p>
                      <a:pPr algn="ctr" fontAlgn="base"/>
                      <a:r>
                        <a:rPr lang="en-IN" sz="700" cap="none" spc="0">
                          <a:solidFill>
                            <a:schemeClr val="tx1"/>
                          </a:solidFill>
                          <a:effectLst/>
                        </a:rPr>
                        <a:t>Location Point1</a:t>
                      </a:r>
                    </a:p>
                  </a:txBody>
                  <a:tcPr marL="4412" marR="4412" marT="2206" marB="26237" anchor="ctr"/>
                </a:tc>
                <a:tc>
                  <a:txBody>
                    <a:bodyPr/>
                    <a:lstStyle/>
                    <a:p>
                      <a:pPr algn="ctr" fontAlgn="base"/>
                      <a:r>
                        <a:rPr lang="en-IN" sz="700" cap="none" spc="0" dirty="0">
                          <a:solidFill>
                            <a:schemeClr val="tx1"/>
                          </a:solidFill>
                          <a:effectLst/>
                        </a:rPr>
                        <a:t>Geographic location (latitude, longitude) for mapping (possibly not used)</a:t>
                      </a:r>
                    </a:p>
                  </a:txBody>
                  <a:tcPr marL="4412" marR="4412" marT="2206" marB="26237" anchor="ctr"/>
                </a:tc>
                <a:tc>
                  <a:txBody>
                    <a:bodyPr/>
                    <a:lstStyle/>
                    <a:p>
                      <a:pPr algn="ctr" fontAlgn="base"/>
                      <a:r>
                        <a:rPr lang="en-IN" sz="700" cap="none" spc="0" dirty="0">
                          <a:solidFill>
                            <a:schemeClr val="tx1"/>
                          </a:solidFill>
                          <a:effectLst/>
                        </a:rPr>
                        <a:t>String</a:t>
                      </a:r>
                    </a:p>
                  </a:txBody>
                  <a:tcPr marL="4412" marR="4412" marT="2206" marB="26237" anchor="ctr"/>
                </a:tc>
                <a:extLst>
                  <a:ext uri="{0D108BD9-81ED-4DB2-BD59-A6C34878D82A}">
                    <a16:rowId xmlns:a16="http://schemas.microsoft.com/office/drawing/2014/main" val="3016182521"/>
                  </a:ext>
                </a:extLst>
              </a:tr>
            </a:tbl>
          </a:graphicData>
        </a:graphic>
      </p:graphicFrame>
    </p:spTree>
    <p:extLst>
      <p:ext uri="{BB962C8B-B14F-4D97-AF65-F5344CB8AC3E}">
        <p14:creationId xmlns:p14="http://schemas.microsoft.com/office/powerpoint/2010/main" val="1005104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27C2F6-A95D-B891-F1C6-580F5F06BF6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Constantia" panose="02030602050306030303" pitchFamily="18" charset="0"/>
              </a:rPr>
              <a:t>Business Acceleration (Dataset 2)</a:t>
            </a:r>
          </a:p>
        </p:txBody>
      </p:sp>
      <p:graphicFrame>
        <p:nvGraphicFramePr>
          <p:cNvPr id="4" name="Content Placeholder 3">
            <a:extLst>
              <a:ext uri="{FF2B5EF4-FFF2-40B4-BE49-F238E27FC236}">
                <a16:creationId xmlns:a16="http://schemas.microsoft.com/office/drawing/2014/main" id="{685F19D8-40CB-8F32-C77B-43FAA119E3DB}"/>
              </a:ext>
            </a:extLst>
          </p:cNvPr>
          <p:cNvGraphicFramePr>
            <a:graphicFrameLocks noGrp="1"/>
          </p:cNvGraphicFramePr>
          <p:nvPr>
            <p:ph idx="1"/>
            <p:extLst>
              <p:ext uri="{D42A27DB-BD31-4B8C-83A1-F6EECF244321}">
                <p14:modId xmlns:p14="http://schemas.microsoft.com/office/powerpoint/2010/main" val="146096335"/>
              </p:ext>
            </p:extLst>
          </p:nvPr>
        </p:nvGraphicFramePr>
        <p:xfrm>
          <a:off x="699758" y="2112579"/>
          <a:ext cx="10816425" cy="4192810"/>
        </p:xfrm>
        <a:graphic>
          <a:graphicData uri="http://schemas.openxmlformats.org/drawingml/2006/table">
            <a:tbl>
              <a:tblPr firstRow="1" bandRow="1">
                <a:tableStyleId>{00A15C55-8517-42AA-B614-E9B94910E393}</a:tableStyleId>
              </a:tblPr>
              <a:tblGrid>
                <a:gridCol w="2675036">
                  <a:extLst>
                    <a:ext uri="{9D8B030D-6E8A-4147-A177-3AD203B41FA5}">
                      <a16:colId xmlns:a16="http://schemas.microsoft.com/office/drawing/2014/main" val="1420356651"/>
                    </a:ext>
                  </a:extLst>
                </a:gridCol>
                <a:gridCol w="6044580">
                  <a:extLst>
                    <a:ext uri="{9D8B030D-6E8A-4147-A177-3AD203B41FA5}">
                      <a16:colId xmlns:a16="http://schemas.microsoft.com/office/drawing/2014/main" val="732447397"/>
                    </a:ext>
                  </a:extLst>
                </a:gridCol>
                <a:gridCol w="2096809">
                  <a:extLst>
                    <a:ext uri="{9D8B030D-6E8A-4147-A177-3AD203B41FA5}">
                      <a16:colId xmlns:a16="http://schemas.microsoft.com/office/drawing/2014/main" val="2356245661"/>
                    </a:ext>
                  </a:extLst>
                </a:gridCol>
              </a:tblGrid>
              <a:tr h="419281">
                <a:tc>
                  <a:txBody>
                    <a:bodyPr/>
                    <a:lstStyle/>
                    <a:p>
                      <a:pPr algn="ctr" fontAlgn="b"/>
                      <a:r>
                        <a:rPr lang="en-IN" sz="1800" b="1" dirty="0">
                          <a:effectLst/>
                        </a:rPr>
                        <a:t>Column Name</a:t>
                      </a:r>
                    </a:p>
                  </a:txBody>
                  <a:tcPr marL="82498" marR="82498" marT="41248" marB="41248" anchor="b"/>
                </a:tc>
                <a:tc>
                  <a:txBody>
                    <a:bodyPr/>
                    <a:lstStyle/>
                    <a:p>
                      <a:pPr algn="ctr" fontAlgn="b"/>
                      <a:r>
                        <a:rPr lang="en-IN" sz="1800" b="1" dirty="0">
                          <a:effectLst/>
                        </a:rPr>
                        <a:t>Description</a:t>
                      </a:r>
                    </a:p>
                  </a:txBody>
                  <a:tcPr marL="82498" marR="82498" marT="41248" marB="41248" anchor="b"/>
                </a:tc>
                <a:tc>
                  <a:txBody>
                    <a:bodyPr/>
                    <a:lstStyle/>
                    <a:p>
                      <a:pPr algn="ctr" fontAlgn="b"/>
                      <a:r>
                        <a:rPr lang="en-IN" sz="1800" b="1" dirty="0">
                          <a:effectLst/>
                        </a:rPr>
                        <a:t>Data Type</a:t>
                      </a:r>
                    </a:p>
                  </a:txBody>
                  <a:tcPr marL="82498" marR="82498" marT="41248" marB="41248" anchor="b"/>
                </a:tc>
                <a:extLst>
                  <a:ext uri="{0D108BD9-81ED-4DB2-BD59-A6C34878D82A}">
                    <a16:rowId xmlns:a16="http://schemas.microsoft.com/office/drawing/2014/main" val="2533454316"/>
                  </a:ext>
                </a:extLst>
              </a:tr>
              <a:tr h="419281">
                <a:tc>
                  <a:txBody>
                    <a:bodyPr/>
                    <a:lstStyle/>
                    <a:p>
                      <a:pPr algn="ctr" fontAlgn="base"/>
                      <a:r>
                        <a:rPr lang="en-IN" sz="1800" dirty="0">
                          <a:effectLst/>
                        </a:rPr>
                        <a:t>DBA</a:t>
                      </a:r>
                    </a:p>
                  </a:txBody>
                  <a:tcPr marL="82498" marR="82498" marT="41248" marB="41248" anchor="ctr"/>
                </a:tc>
                <a:tc>
                  <a:txBody>
                    <a:bodyPr/>
                    <a:lstStyle/>
                    <a:p>
                      <a:pPr algn="ctr" fontAlgn="base"/>
                      <a:r>
                        <a:rPr lang="en-IN" sz="1800">
                          <a:effectLst/>
                        </a:rPr>
                        <a:t>"Doing Business As" name of the establishment</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3740412598"/>
                  </a:ext>
                </a:extLst>
              </a:tr>
              <a:tr h="419281">
                <a:tc>
                  <a:txBody>
                    <a:bodyPr/>
                    <a:lstStyle/>
                    <a:p>
                      <a:pPr algn="ctr" fontAlgn="base"/>
                      <a:r>
                        <a:rPr lang="en-IN" sz="1800">
                          <a:effectLst/>
                        </a:rPr>
                        <a:t>Establishment Street</a:t>
                      </a:r>
                    </a:p>
                  </a:txBody>
                  <a:tcPr marL="82498" marR="82498" marT="41248" marB="41248" anchor="ctr"/>
                </a:tc>
                <a:tc>
                  <a:txBody>
                    <a:bodyPr/>
                    <a:lstStyle/>
                    <a:p>
                      <a:pPr algn="ctr" fontAlgn="base"/>
                      <a:r>
                        <a:rPr lang="en-IN" sz="1800">
                          <a:effectLst/>
                        </a:rPr>
                        <a:t>Street address for the establishment</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1020647820"/>
                  </a:ext>
                </a:extLst>
              </a:tr>
              <a:tr h="419281">
                <a:tc>
                  <a:txBody>
                    <a:bodyPr/>
                    <a:lstStyle/>
                    <a:p>
                      <a:pPr algn="ctr" fontAlgn="base"/>
                      <a:r>
                        <a:rPr lang="en-IN" sz="1800">
                          <a:effectLst/>
                        </a:rPr>
                        <a:t>Establishment Zip</a:t>
                      </a:r>
                    </a:p>
                  </a:txBody>
                  <a:tcPr marL="82498" marR="82498" marT="41248" marB="41248" anchor="ctr"/>
                </a:tc>
                <a:tc>
                  <a:txBody>
                    <a:bodyPr/>
                    <a:lstStyle/>
                    <a:p>
                      <a:pPr algn="ctr" fontAlgn="base"/>
                      <a:r>
                        <a:rPr lang="en-IN" sz="1800">
                          <a:effectLst/>
                        </a:rPr>
                        <a:t>Zip code where the establishment is located</a:t>
                      </a:r>
                    </a:p>
                  </a:txBody>
                  <a:tcPr marL="82498" marR="82498" marT="41248" marB="41248" anchor="ctr"/>
                </a:tc>
                <a:tc>
                  <a:txBody>
                    <a:bodyPr/>
                    <a:lstStyle/>
                    <a:p>
                      <a:pPr algn="ctr" fontAlgn="base"/>
                      <a:r>
                        <a:rPr lang="en-IN" sz="1800" dirty="0">
                          <a:effectLst/>
                        </a:rPr>
                        <a:t>Float</a:t>
                      </a:r>
                    </a:p>
                  </a:txBody>
                  <a:tcPr marL="82498" marR="82498" marT="41248" marB="41248" anchor="ctr"/>
                </a:tc>
                <a:extLst>
                  <a:ext uri="{0D108BD9-81ED-4DB2-BD59-A6C34878D82A}">
                    <a16:rowId xmlns:a16="http://schemas.microsoft.com/office/drawing/2014/main" val="1151327596"/>
                  </a:ext>
                </a:extLst>
              </a:tr>
              <a:tr h="419281">
                <a:tc>
                  <a:txBody>
                    <a:bodyPr/>
                    <a:lstStyle/>
                    <a:p>
                      <a:pPr algn="ctr" fontAlgn="base"/>
                      <a:r>
                        <a:rPr lang="en-IN" sz="1800">
                          <a:effectLst/>
                        </a:rPr>
                        <a:t>Establishment Borough</a:t>
                      </a:r>
                    </a:p>
                  </a:txBody>
                  <a:tcPr marL="82498" marR="82498" marT="41248" marB="41248" anchor="ctr"/>
                </a:tc>
                <a:tc>
                  <a:txBody>
                    <a:bodyPr/>
                    <a:lstStyle/>
                    <a:p>
                      <a:pPr algn="ctr" fontAlgn="base"/>
                      <a:r>
                        <a:rPr lang="en-IN" sz="1800">
                          <a:effectLst/>
                        </a:rPr>
                        <a:t>Borough where the establishment is located</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1693826761"/>
                  </a:ext>
                </a:extLst>
              </a:tr>
              <a:tr h="419281">
                <a:tc>
                  <a:txBody>
                    <a:bodyPr/>
                    <a:lstStyle/>
                    <a:p>
                      <a:pPr algn="ctr" fontAlgn="base"/>
                      <a:r>
                        <a:rPr lang="en-IN" sz="1800">
                          <a:effectLst/>
                        </a:rPr>
                        <a:t>Business Sector</a:t>
                      </a:r>
                    </a:p>
                  </a:txBody>
                  <a:tcPr marL="82498" marR="82498" marT="41248" marB="41248" anchor="ctr"/>
                </a:tc>
                <a:tc>
                  <a:txBody>
                    <a:bodyPr/>
                    <a:lstStyle/>
                    <a:p>
                      <a:pPr algn="ctr" fontAlgn="base"/>
                      <a:r>
                        <a:rPr lang="en-IN" sz="1800">
                          <a:effectLst/>
                        </a:rPr>
                        <a:t>Industry sector to which the establishment belongs</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645022915"/>
                  </a:ext>
                </a:extLst>
              </a:tr>
              <a:tr h="419281">
                <a:tc>
                  <a:txBody>
                    <a:bodyPr/>
                    <a:lstStyle/>
                    <a:p>
                      <a:pPr algn="ctr" fontAlgn="base"/>
                      <a:r>
                        <a:rPr lang="en-IN" sz="1800">
                          <a:effectLst/>
                        </a:rPr>
                        <a:t>Establishment Category</a:t>
                      </a:r>
                    </a:p>
                  </a:txBody>
                  <a:tcPr marL="82498" marR="82498" marT="41248" marB="41248" anchor="ctr"/>
                </a:tc>
                <a:tc>
                  <a:txBody>
                    <a:bodyPr/>
                    <a:lstStyle/>
                    <a:p>
                      <a:pPr algn="ctr" fontAlgn="base"/>
                      <a:r>
                        <a:rPr lang="en-IN" sz="1800">
                          <a:effectLst/>
                        </a:rPr>
                        <a:t>Category of the establishment (e.g., Restaurants, Retail)</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1550326046"/>
                  </a:ext>
                </a:extLst>
              </a:tr>
              <a:tr h="419281">
                <a:tc>
                  <a:txBody>
                    <a:bodyPr/>
                    <a:lstStyle/>
                    <a:p>
                      <a:pPr algn="ctr" fontAlgn="base"/>
                      <a:r>
                        <a:rPr lang="en-IN" sz="1800">
                          <a:effectLst/>
                        </a:rPr>
                        <a:t>Type of Cuisine</a:t>
                      </a:r>
                    </a:p>
                  </a:txBody>
                  <a:tcPr marL="82498" marR="82498" marT="41248" marB="41248" anchor="ctr"/>
                </a:tc>
                <a:tc>
                  <a:txBody>
                    <a:bodyPr/>
                    <a:lstStyle/>
                    <a:p>
                      <a:pPr algn="ctr" fontAlgn="base"/>
                      <a:r>
                        <a:rPr lang="en-IN" sz="1800">
                          <a:effectLst/>
                        </a:rPr>
                        <a:t>Description of the cuisine type served at the establishment</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1701119820"/>
                  </a:ext>
                </a:extLst>
              </a:tr>
              <a:tr h="419281">
                <a:tc>
                  <a:txBody>
                    <a:bodyPr/>
                    <a:lstStyle/>
                    <a:p>
                      <a:pPr algn="ctr" fontAlgn="base"/>
                      <a:r>
                        <a:rPr lang="en-IN" sz="1800">
                          <a:effectLst/>
                        </a:rPr>
                        <a:t>Number Of Employees</a:t>
                      </a:r>
                    </a:p>
                  </a:txBody>
                  <a:tcPr marL="82498" marR="82498" marT="41248" marB="41248" anchor="ctr"/>
                </a:tc>
                <a:tc>
                  <a:txBody>
                    <a:bodyPr/>
                    <a:lstStyle/>
                    <a:p>
                      <a:pPr algn="ctr" fontAlgn="base"/>
                      <a:r>
                        <a:rPr lang="en-IN" sz="1800">
                          <a:effectLst/>
                        </a:rPr>
                        <a:t>Number of employees in the establishment</a:t>
                      </a:r>
                    </a:p>
                  </a:txBody>
                  <a:tcPr marL="82498" marR="82498" marT="41248" marB="41248" anchor="ctr"/>
                </a:tc>
                <a:tc>
                  <a:txBody>
                    <a:bodyPr/>
                    <a:lstStyle/>
                    <a:p>
                      <a:pPr algn="ctr" fontAlgn="base"/>
                      <a:r>
                        <a:rPr lang="en-IN" sz="1800" dirty="0">
                          <a:effectLst/>
                        </a:rPr>
                        <a:t>Float</a:t>
                      </a:r>
                    </a:p>
                  </a:txBody>
                  <a:tcPr marL="82498" marR="82498" marT="41248" marB="41248" anchor="ctr"/>
                </a:tc>
                <a:extLst>
                  <a:ext uri="{0D108BD9-81ED-4DB2-BD59-A6C34878D82A}">
                    <a16:rowId xmlns:a16="http://schemas.microsoft.com/office/drawing/2014/main" val="1062604656"/>
                  </a:ext>
                </a:extLst>
              </a:tr>
              <a:tr h="419281">
                <a:tc>
                  <a:txBody>
                    <a:bodyPr/>
                    <a:lstStyle/>
                    <a:p>
                      <a:pPr algn="ctr" fontAlgn="base"/>
                      <a:r>
                        <a:rPr lang="en-IN" sz="1800">
                          <a:effectLst/>
                        </a:rPr>
                        <a:t>Actual Opening Date</a:t>
                      </a:r>
                    </a:p>
                  </a:txBody>
                  <a:tcPr marL="82498" marR="82498" marT="41248" marB="41248" anchor="ctr"/>
                </a:tc>
                <a:tc>
                  <a:txBody>
                    <a:bodyPr/>
                    <a:lstStyle/>
                    <a:p>
                      <a:pPr algn="ctr" fontAlgn="base"/>
                      <a:r>
                        <a:rPr lang="en-IN" sz="1800">
                          <a:effectLst/>
                        </a:rPr>
                        <a:t>Date when the establishment was opened</a:t>
                      </a:r>
                    </a:p>
                  </a:txBody>
                  <a:tcPr marL="82498" marR="82498" marT="41248" marB="41248" anchor="ctr"/>
                </a:tc>
                <a:tc>
                  <a:txBody>
                    <a:bodyPr/>
                    <a:lstStyle/>
                    <a:p>
                      <a:pPr algn="ctr" fontAlgn="base"/>
                      <a:r>
                        <a:rPr lang="en-IN" sz="1800" dirty="0">
                          <a:effectLst/>
                        </a:rPr>
                        <a:t>String</a:t>
                      </a:r>
                    </a:p>
                  </a:txBody>
                  <a:tcPr marL="82498" marR="82498" marT="41248" marB="41248" anchor="ctr"/>
                </a:tc>
                <a:extLst>
                  <a:ext uri="{0D108BD9-81ED-4DB2-BD59-A6C34878D82A}">
                    <a16:rowId xmlns:a16="http://schemas.microsoft.com/office/drawing/2014/main" val="2676923972"/>
                  </a:ext>
                </a:extLst>
              </a:tr>
            </a:tbl>
          </a:graphicData>
        </a:graphic>
      </p:graphicFrame>
    </p:spTree>
    <p:extLst>
      <p:ext uri="{BB962C8B-B14F-4D97-AF65-F5344CB8AC3E}">
        <p14:creationId xmlns:p14="http://schemas.microsoft.com/office/powerpoint/2010/main" val="2793844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FB6B49-BCD6-8DBE-E3BE-6500E96D6C8C}"/>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b="1" i="0" u="none" strike="noStrike" kern="1200" dirty="0">
                <a:solidFill>
                  <a:srgbClr val="FFFFFF"/>
                </a:solidFill>
                <a:effectLst/>
                <a:latin typeface="Constantia" panose="02030602050306030303" pitchFamily="18" charset="0"/>
              </a:rPr>
              <a:t>Challenges Faced</a:t>
            </a:r>
            <a:endParaRPr lang="en-US" sz="4000" kern="1200" dirty="0">
              <a:solidFill>
                <a:srgbClr val="FFFFFF"/>
              </a:solidFill>
              <a:latin typeface="Constantia" panose="02030602050306030303" pitchFamily="18" charset="0"/>
            </a:endParaRPr>
          </a:p>
        </p:txBody>
      </p:sp>
      <p:sp>
        <p:nvSpPr>
          <p:cNvPr id="4" name="Text Placeholder 3">
            <a:extLst>
              <a:ext uri="{FF2B5EF4-FFF2-40B4-BE49-F238E27FC236}">
                <a16:creationId xmlns:a16="http://schemas.microsoft.com/office/drawing/2014/main" id="{F589FBE3-0A7D-D0A0-2B35-A39D9FA0B4E5}"/>
              </a:ext>
            </a:extLst>
          </p:cNvPr>
          <p:cNvSpPr>
            <a:spLocks/>
          </p:cNvSpPr>
          <p:nvPr/>
        </p:nvSpPr>
        <p:spPr>
          <a:xfrm>
            <a:off x="1805397" y="2615979"/>
            <a:ext cx="4220731" cy="674225"/>
          </a:xfrm>
          <a:prstGeom prst="rect">
            <a:avLst/>
          </a:prstGeom>
        </p:spPr>
        <p:txBody>
          <a:bodyPr/>
          <a:lstStyle/>
          <a:p>
            <a:pPr defTabSz="740664">
              <a:spcAft>
                <a:spcPts val="600"/>
              </a:spcAft>
            </a:pPr>
            <a:r>
              <a:rPr lang="en-US" kern="1200" dirty="0">
                <a:solidFill>
                  <a:schemeClr val="tx1"/>
                </a:solidFill>
                <a:latin typeface="Constantia" panose="02030602050306030303" pitchFamily="18" charset="0"/>
                <a:ea typeface="+mn-ea"/>
                <a:cs typeface="+mn-cs"/>
              </a:rPr>
              <a:t>Inspection Data</a:t>
            </a:r>
            <a:endParaRPr lang="en-US" sz="2400" dirty="0">
              <a:latin typeface="Constantia" panose="02030602050306030303" pitchFamily="18" charset="0"/>
            </a:endParaRPr>
          </a:p>
        </p:txBody>
      </p:sp>
      <p:sp>
        <p:nvSpPr>
          <p:cNvPr id="3" name="Content Placeholder 2">
            <a:extLst>
              <a:ext uri="{FF2B5EF4-FFF2-40B4-BE49-F238E27FC236}">
                <a16:creationId xmlns:a16="http://schemas.microsoft.com/office/drawing/2014/main" id="{49A06B97-72EA-E682-4671-A4CC4B65142E}"/>
              </a:ext>
            </a:extLst>
          </p:cNvPr>
          <p:cNvSpPr>
            <a:spLocks/>
          </p:cNvSpPr>
          <p:nvPr/>
        </p:nvSpPr>
        <p:spPr>
          <a:xfrm>
            <a:off x="1805397" y="3290204"/>
            <a:ext cx="4220731" cy="3015180"/>
          </a:xfrm>
          <a:prstGeom prst="rect">
            <a:avLst/>
          </a:prstGeom>
        </p:spPr>
        <p:txBody>
          <a:bodyPr anchor="t">
            <a:normAutofit/>
          </a:bodyPr>
          <a:lstStyle/>
          <a:p>
            <a:pPr defTabSz="740664">
              <a:spcAft>
                <a:spcPts val="600"/>
              </a:spcAft>
              <a:buFont typeface="+mj-lt"/>
              <a:buAutoNum type="arabicPeriod"/>
            </a:pPr>
            <a:r>
              <a:rPr lang="en-IN" sz="1134" b="1" kern="1200" dirty="0">
                <a:solidFill>
                  <a:schemeClr val="tx1"/>
                </a:solidFill>
                <a:latin typeface="Constantia" panose="02030602050306030303" pitchFamily="18" charset="0"/>
                <a:ea typeface="+mn-ea"/>
                <a:cs typeface="+mn-cs"/>
              </a:rPr>
              <a:t>Data Inconsistency</a:t>
            </a:r>
            <a:r>
              <a:rPr lang="en-IN" sz="1134" kern="1200" dirty="0">
                <a:solidFill>
                  <a:schemeClr val="tx1"/>
                </a:solidFill>
                <a:latin typeface="Constantia" panose="02030602050306030303" pitchFamily="18" charset="0"/>
                <a:ea typeface="+mn-ea"/>
                <a:cs typeface="+mn-cs"/>
              </a:rPr>
              <a:t>: Inspection data had inconsistent formats, especially for dates and categorical variables. This required data pre-processing to standardize and ensure uniformity.</a:t>
            </a:r>
          </a:p>
          <a:p>
            <a:pPr defTabSz="740664">
              <a:spcAft>
                <a:spcPts val="600"/>
              </a:spcAft>
              <a:buFont typeface="+mj-lt"/>
              <a:buAutoNum type="arabicPeriod"/>
            </a:pPr>
            <a:r>
              <a:rPr lang="en-IN" sz="1134" b="1" kern="1200" dirty="0">
                <a:solidFill>
                  <a:schemeClr val="tx1"/>
                </a:solidFill>
                <a:latin typeface="Constantia" panose="02030602050306030303" pitchFamily="18" charset="0"/>
                <a:ea typeface="+mn-ea"/>
                <a:cs typeface="+mn-cs"/>
              </a:rPr>
              <a:t>Missing Values</a:t>
            </a:r>
            <a:r>
              <a:rPr lang="en-IN" sz="1134" kern="1200" dirty="0">
                <a:solidFill>
                  <a:schemeClr val="tx1"/>
                </a:solidFill>
                <a:latin typeface="Constantia" panose="02030602050306030303" pitchFamily="18" charset="0"/>
                <a:ea typeface="+mn-ea"/>
                <a:cs typeface="+mn-cs"/>
              </a:rPr>
              <a:t>: Several columns had significant missing data, such as "Grade," "Grade Date," and "Violation Description." This required imputation and filling techniques to create a complete dataset for analysis.</a:t>
            </a:r>
          </a:p>
          <a:p>
            <a:pPr defTabSz="740664">
              <a:spcAft>
                <a:spcPts val="600"/>
              </a:spcAft>
              <a:buFont typeface="+mj-lt"/>
              <a:buAutoNum type="arabicPeriod"/>
            </a:pPr>
            <a:r>
              <a:rPr lang="en-IN" sz="1134" b="1" kern="1200" dirty="0">
                <a:solidFill>
                  <a:schemeClr val="tx1"/>
                </a:solidFill>
                <a:latin typeface="Constantia" panose="02030602050306030303" pitchFamily="18" charset="0"/>
                <a:ea typeface="+mn-ea"/>
                <a:cs typeface="+mn-cs"/>
              </a:rPr>
              <a:t>Outliers</a:t>
            </a:r>
            <a:r>
              <a:rPr lang="en-IN" sz="1134" kern="1200" dirty="0">
                <a:solidFill>
                  <a:schemeClr val="tx1"/>
                </a:solidFill>
                <a:latin typeface="Constantia" panose="02030602050306030303" pitchFamily="18" charset="0"/>
                <a:ea typeface="+mn-ea"/>
                <a:cs typeface="+mn-cs"/>
              </a:rPr>
              <a:t>: Inspection scores and other numerical fields exhibited outliers, potentially skewing the results. The challenge was to identify and address these outliers without losing valuable data.</a:t>
            </a:r>
          </a:p>
          <a:p>
            <a:pPr defTabSz="740664">
              <a:spcAft>
                <a:spcPts val="600"/>
              </a:spcAft>
              <a:buFont typeface="+mj-lt"/>
              <a:buAutoNum type="arabicPeriod"/>
            </a:pPr>
            <a:r>
              <a:rPr lang="en-IN" sz="1134" b="1" kern="1200" dirty="0">
                <a:solidFill>
                  <a:schemeClr val="tx1"/>
                </a:solidFill>
                <a:latin typeface="Constantia" panose="02030602050306030303" pitchFamily="18" charset="0"/>
                <a:ea typeface="+mn-ea"/>
                <a:cs typeface="+mn-cs"/>
              </a:rPr>
              <a:t>Redundancy and Duplicates</a:t>
            </a:r>
            <a:r>
              <a:rPr lang="en-IN" sz="1134" kern="1200" dirty="0">
                <a:solidFill>
                  <a:schemeClr val="tx1"/>
                </a:solidFill>
                <a:latin typeface="Constantia" panose="02030602050306030303" pitchFamily="18" charset="0"/>
                <a:ea typeface="+mn-ea"/>
                <a:cs typeface="+mn-cs"/>
              </a:rPr>
              <a:t>: The dataset had some redundant or duplicated rows. This needed to be resolved to ensure data integrity and avoid misleading insights.</a:t>
            </a:r>
            <a:endParaRPr lang="en-IN" sz="1400" b="0" i="0" u="none" strike="noStrike" dirty="0">
              <a:effectLst/>
              <a:latin typeface="Constantia" panose="02030602050306030303" pitchFamily="18" charset="0"/>
            </a:endParaRPr>
          </a:p>
        </p:txBody>
      </p:sp>
      <p:sp>
        <p:nvSpPr>
          <p:cNvPr id="6" name="Text Placeholder 5">
            <a:extLst>
              <a:ext uri="{FF2B5EF4-FFF2-40B4-BE49-F238E27FC236}">
                <a16:creationId xmlns:a16="http://schemas.microsoft.com/office/drawing/2014/main" id="{0CC684FD-1C23-A396-BFD6-3DE422A78734}"/>
              </a:ext>
            </a:extLst>
          </p:cNvPr>
          <p:cNvSpPr>
            <a:spLocks/>
          </p:cNvSpPr>
          <p:nvPr/>
        </p:nvSpPr>
        <p:spPr>
          <a:xfrm>
            <a:off x="6169027" y="2615979"/>
            <a:ext cx="4241517" cy="674225"/>
          </a:xfrm>
          <a:prstGeom prst="rect">
            <a:avLst/>
          </a:prstGeom>
        </p:spPr>
        <p:txBody>
          <a:bodyPr/>
          <a:lstStyle/>
          <a:p>
            <a:pPr defTabSz="740664">
              <a:spcAft>
                <a:spcPts val="600"/>
              </a:spcAft>
            </a:pPr>
            <a:r>
              <a:rPr lang="en-US" kern="1200" dirty="0">
                <a:solidFill>
                  <a:schemeClr val="tx1"/>
                </a:solidFill>
                <a:latin typeface="Constantia" panose="02030602050306030303" pitchFamily="18" charset="0"/>
                <a:ea typeface="+mn-ea"/>
                <a:cs typeface="+mn-cs"/>
              </a:rPr>
              <a:t>Business Acceleration</a:t>
            </a:r>
            <a:endParaRPr lang="en-US" sz="2400" dirty="0">
              <a:latin typeface="Constantia" panose="02030602050306030303" pitchFamily="18" charset="0"/>
            </a:endParaRPr>
          </a:p>
        </p:txBody>
      </p:sp>
      <p:sp>
        <p:nvSpPr>
          <p:cNvPr id="7" name="Content Placeholder 6">
            <a:extLst>
              <a:ext uri="{FF2B5EF4-FFF2-40B4-BE49-F238E27FC236}">
                <a16:creationId xmlns:a16="http://schemas.microsoft.com/office/drawing/2014/main" id="{00EDA0CA-A653-6AB6-33DB-91FFD167ACDF}"/>
              </a:ext>
            </a:extLst>
          </p:cNvPr>
          <p:cNvSpPr>
            <a:spLocks/>
          </p:cNvSpPr>
          <p:nvPr/>
        </p:nvSpPr>
        <p:spPr>
          <a:xfrm>
            <a:off x="6169027" y="3290204"/>
            <a:ext cx="4241517" cy="3015180"/>
          </a:xfrm>
          <a:prstGeom prst="rect">
            <a:avLst/>
          </a:prstGeom>
        </p:spPr>
        <p:txBody>
          <a:bodyPr>
            <a:normAutofit/>
          </a:bodyPr>
          <a:lstStyle/>
          <a:p>
            <a:pPr defTabSz="740664">
              <a:lnSpc>
                <a:spcPct val="90000"/>
              </a:lnSpc>
              <a:spcAft>
                <a:spcPts val="600"/>
              </a:spcAft>
            </a:pPr>
            <a:r>
              <a:rPr lang="en-IN" sz="1130" dirty="0">
                <a:latin typeface="Constantia" panose="02030602050306030303" pitchFamily="18" charset="0"/>
              </a:rPr>
              <a:t>1. </a:t>
            </a:r>
            <a:r>
              <a:rPr lang="en-IN" sz="1130" b="1" kern="1200" dirty="0">
                <a:solidFill>
                  <a:schemeClr val="tx1"/>
                </a:solidFill>
                <a:latin typeface="Constantia" panose="02030602050306030303" pitchFamily="18" charset="0"/>
                <a:ea typeface="+mn-ea"/>
                <a:cs typeface="+mn-cs"/>
              </a:rPr>
              <a:t>High Proportion of Missing Data</a:t>
            </a:r>
            <a:r>
              <a:rPr lang="en-IN" sz="1130" kern="1200" dirty="0">
                <a:solidFill>
                  <a:schemeClr val="tx1"/>
                </a:solidFill>
                <a:latin typeface="Constantia" panose="02030602050306030303" pitchFamily="18" charset="0"/>
                <a:ea typeface="+mn-ea"/>
                <a:cs typeface="+mn-cs"/>
              </a:rPr>
              <a:t>: Key columns, such as "Business Sector," "Establishment Category," and "Type of Cuisine," had high rates of missing data. Imputation and other pre-processing methods were employed to handle these gaps.</a:t>
            </a:r>
          </a:p>
          <a:p>
            <a:pPr defTabSz="740664">
              <a:lnSpc>
                <a:spcPct val="90000"/>
              </a:lnSpc>
              <a:spcAft>
                <a:spcPts val="600"/>
              </a:spcAft>
            </a:pPr>
            <a:r>
              <a:rPr lang="en-IN" sz="1130" b="1" kern="1200" dirty="0">
                <a:solidFill>
                  <a:schemeClr val="tx1"/>
                </a:solidFill>
                <a:latin typeface="Constantia" panose="02030602050306030303" pitchFamily="18" charset="0"/>
                <a:ea typeface="+mn-ea"/>
                <a:cs typeface="+mn-cs"/>
              </a:rPr>
              <a:t>2. Numerical and Categorical Outliers</a:t>
            </a:r>
            <a:r>
              <a:rPr lang="en-IN" sz="1130" kern="1200" dirty="0">
                <a:solidFill>
                  <a:schemeClr val="tx1"/>
                </a:solidFill>
                <a:latin typeface="Constantia" panose="02030602050306030303" pitchFamily="18" charset="0"/>
                <a:ea typeface="+mn-ea"/>
                <a:cs typeface="+mn-cs"/>
              </a:rPr>
              <a:t>: The "Number of Employees" and "Establishment Zip" columns had significant outliers, requiring capping or other techniques to ensure reliable data distribution.</a:t>
            </a:r>
          </a:p>
          <a:p>
            <a:pPr defTabSz="740664">
              <a:lnSpc>
                <a:spcPct val="90000"/>
              </a:lnSpc>
              <a:spcAft>
                <a:spcPts val="600"/>
              </a:spcAft>
            </a:pPr>
            <a:r>
              <a:rPr lang="en-IN" sz="1130" b="1" kern="1200" dirty="0">
                <a:solidFill>
                  <a:schemeClr val="tx1"/>
                </a:solidFill>
                <a:latin typeface="Constantia" panose="02030602050306030303" pitchFamily="18" charset="0"/>
                <a:ea typeface="+mn-ea"/>
                <a:cs typeface="+mn-cs"/>
              </a:rPr>
              <a:t>3. Data Types and Conversion</a:t>
            </a:r>
            <a:r>
              <a:rPr lang="en-IN" sz="1130" kern="1200" dirty="0">
                <a:solidFill>
                  <a:schemeClr val="tx1"/>
                </a:solidFill>
                <a:latin typeface="Constantia" panose="02030602050306030303" pitchFamily="18" charset="0"/>
                <a:ea typeface="+mn-ea"/>
                <a:cs typeface="+mn-cs"/>
              </a:rPr>
              <a:t>: Columns containing ZIP codes and date information were not consistently formatted, leading to challenges in processing and analysis. These fields needed appropriate data type conversions to align with the project requirements.</a:t>
            </a:r>
          </a:p>
          <a:p>
            <a:pPr defTabSz="740664">
              <a:lnSpc>
                <a:spcPct val="90000"/>
              </a:lnSpc>
              <a:spcAft>
                <a:spcPts val="600"/>
              </a:spcAft>
            </a:pPr>
            <a:r>
              <a:rPr lang="en-IN" sz="1130" b="1" kern="1200" dirty="0">
                <a:solidFill>
                  <a:schemeClr val="tx1"/>
                </a:solidFill>
                <a:latin typeface="Constantia" panose="02030602050306030303" pitchFamily="18" charset="0"/>
                <a:ea typeface="+mn-ea"/>
                <a:cs typeface="+mn-cs"/>
              </a:rPr>
              <a:t>4. Unique Identifiers and Merging</a:t>
            </a:r>
            <a:r>
              <a:rPr lang="en-IN" sz="1130" kern="1200" dirty="0">
                <a:solidFill>
                  <a:schemeClr val="tx1"/>
                </a:solidFill>
                <a:latin typeface="Constantia" panose="02030602050306030303" pitchFamily="18" charset="0"/>
                <a:ea typeface="+mn-ea"/>
                <a:cs typeface="+mn-cs"/>
              </a:rPr>
              <a:t>: The unique identifier (DBA) across the datasets needed careful handling to avoid data loss during merging. Ensuring accurate merging was crucial to maintaining a complete and coherent dataset.</a:t>
            </a:r>
            <a:endParaRPr lang="en-IN" sz="1130" b="0" i="0" u="none" strike="noStrike" dirty="0">
              <a:effectLst/>
              <a:latin typeface="Constantia" panose="02030602050306030303" pitchFamily="18" charset="0"/>
            </a:endParaRPr>
          </a:p>
        </p:txBody>
      </p:sp>
    </p:spTree>
    <p:extLst>
      <p:ext uri="{BB962C8B-B14F-4D97-AF65-F5344CB8AC3E}">
        <p14:creationId xmlns:p14="http://schemas.microsoft.com/office/powerpoint/2010/main" val="54477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605817-9375-5183-980B-897A152B28E6}"/>
              </a:ext>
            </a:extLst>
          </p:cNvPr>
          <p:cNvSpPr>
            <a:spLocks noGrp="1"/>
          </p:cNvSpPr>
          <p:nvPr>
            <p:ph type="title"/>
          </p:nvPr>
        </p:nvSpPr>
        <p:spPr>
          <a:xfrm>
            <a:off x="1383564" y="348865"/>
            <a:ext cx="9718111" cy="1576446"/>
          </a:xfrm>
        </p:spPr>
        <p:txBody>
          <a:bodyPr anchor="ctr">
            <a:normAutofit/>
          </a:bodyPr>
          <a:lstStyle/>
          <a:p>
            <a:r>
              <a:rPr lang="en-IN" sz="4000" b="1" i="0" u="none" strike="noStrike">
                <a:solidFill>
                  <a:srgbClr val="FFFFFF"/>
                </a:solidFill>
                <a:effectLst/>
                <a:latin typeface="Constantia" panose="02030602050306030303" pitchFamily="18" charset="0"/>
              </a:rPr>
              <a:t>Pre-processing Steps for Inspection Data</a:t>
            </a:r>
            <a:endParaRPr lang="en-US" sz="4000">
              <a:solidFill>
                <a:srgbClr val="FFFFFF"/>
              </a:solidFill>
              <a:latin typeface="Constantia" panose="02030602050306030303" pitchFamily="18" charset="0"/>
            </a:endParaRPr>
          </a:p>
        </p:txBody>
      </p:sp>
      <p:graphicFrame>
        <p:nvGraphicFramePr>
          <p:cNvPr id="14" name="Content Placeholder 2">
            <a:extLst>
              <a:ext uri="{FF2B5EF4-FFF2-40B4-BE49-F238E27FC236}">
                <a16:creationId xmlns:a16="http://schemas.microsoft.com/office/drawing/2014/main" id="{16ADCF4B-5065-03F1-E142-D3D23F4FCECF}"/>
              </a:ext>
            </a:extLst>
          </p:cNvPr>
          <p:cNvGraphicFramePr>
            <a:graphicFrameLocks noGrp="1"/>
          </p:cNvGraphicFramePr>
          <p:nvPr>
            <p:ph idx="1"/>
            <p:extLst>
              <p:ext uri="{D42A27DB-BD31-4B8C-83A1-F6EECF244321}">
                <p14:modId xmlns:p14="http://schemas.microsoft.com/office/powerpoint/2010/main" val="53087264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673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Rectangle 3097">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3101">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CD0FF-BE26-341D-03A7-840EEE683C53}"/>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3100" b="1" i="0" u="none" strike="noStrike" dirty="0">
                <a:solidFill>
                  <a:srgbClr val="FFFFFF"/>
                </a:solidFill>
                <a:effectLst/>
                <a:latin typeface="Constantia" panose="02030602050306030303" pitchFamily="18" charset="0"/>
              </a:rPr>
              <a:t>Exploratory Data Analysis for Inspection Data</a:t>
            </a:r>
            <a:endParaRPr lang="en-US" sz="3100" dirty="0">
              <a:solidFill>
                <a:srgbClr val="FFFFFF"/>
              </a:solidFill>
              <a:latin typeface="Constantia" panose="02030602050306030303" pitchFamily="18" charset="0"/>
            </a:endParaRPr>
          </a:p>
        </p:txBody>
      </p:sp>
      <p:pic>
        <p:nvPicPr>
          <p:cNvPr id="3076" name="Picture 4">
            <a:extLst>
              <a:ext uri="{FF2B5EF4-FFF2-40B4-BE49-F238E27FC236}">
                <a16:creationId xmlns:a16="http://schemas.microsoft.com/office/drawing/2014/main" id="{392E151C-BA53-4B97-DE18-6734FAE572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2553" y="2512659"/>
            <a:ext cx="3238707" cy="34002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89BB49B-D68C-35D1-75DB-0CD28009EFD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76646" y="2978010"/>
            <a:ext cx="3238707" cy="24695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D728087-3D81-C96A-127C-73CE2A1FAEC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50740" y="3034687"/>
            <a:ext cx="3238707" cy="235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2" name="Rectangle 4121">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4" name="Group 4123">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25" name="Rectangle 4124">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Rectangle 4125">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412D0BD-1B24-51E2-40B3-B74ABD199711}"/>
              </a:ext>
            </a:extLst>
          </p:cNvPr>
          <p:cNvSpPr>
            <a:spLocks noGrp="1"/>
          </p:cNvSpPr>
          <p:nvPr>
            <p:ph type="title"/>
          </p:nvPr>
        </p:nvSpPr>
        <p:spPr>
          <a:xfrm>
            <a:off x="550863" y="366639"/>
            <a:ext cx="11090274" cy="675441"/>
          </a:xfrm>
        </p:spPr>
        <p:txBody>
          <a:bodyPr vert="horz" wrap="square" lIns="91440" tIns="45720" rIns="91440" bIns="45720" rtlCol="0" anchor="t">
            <a:normAutofit fontScale="90000"/>
          </a:bodyPr>
          <a:lstStyle/>
          <a:p>
            <a:r>
              <a:rPr lang="en-US" sz="4200" b="1" i="0" u="none" strike="noStrike" dirty="0">
                <a:effectLst/>
                <a:latin typeface="Constantia" panose="02030602050306030303" pitchFamily="18" charset="0"/>
              </a:rPr>
              <a:t>Exploratory Data Analysis for Inspection Data</a:t>
            </a:r>
            <a:endParaRPr lang="en-US" sz="4200" dirty="0">
              <a:latin typeface="Constantia" panose="02030602050306030303" pitchFamily="18" charset="0"/>
            </a:endParaRPr>
          </a:p>
        </p:txBody>
      </p:sp>
      <p:pic>
        <p:nvPicPr>
          <p:cNvPr id="4098" name="Picture 2" descr="A graph with text on it&#10;&#10;Description automatically generated">
            <a:extLst>
              <a:ext uri="{FF2B5EF4-FFF2-40B4-BE49-F238E27FC236}">
                <a16:creationId xmlns:a16="http://schemas.microsoft.com/office/drawing/2014/main" id="{A2488CAA-9E74-DCE3-A162-5BB648A583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65927" y="2133601"/>
            <a:ext cx="2858916" cy="417360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4104" name="Picture 8" descr="A screenshot of a graph&#10;&#10;Description automatically generated">
            <a:extLst>
              <a:ext uri="{FF2B5EF4-FFF2-40B4-BE49-F238E27FC236}">
                <a16:creationId xmlns:a16="http://schemas.microsoft.com/office/drawing/2014/main" id="{4D9013BF-32B5-B160-C6F3-956116302B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9907" y="2532252"/>
            <a:ext cx="3689045" cy="33754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graph of a line graph&#10;&#10;Description automatically generated with medium confidence">
            <a:extLst>
              <a:ext uri="{FF2B5EF4-FFF2-40B4-BE49-F238E27FC236}">
                <a16:creationId xmlns:a16="http://schemas.microsoft.com/office/drawing/2014/main" id="{4580BF96-661A-9AB2-1CA3-29C445750C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12264" y="2133600"/>
            <a:ext cx="2519619" cy="1996799"/>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4100" name="Picture 4" descr="A graph of a survey results&#10;&#10;Description automatically generated with medium confidence">
            <a:extLst>
              <a:ext uri="{FF2B5EF4-FFF2-40B4-BE49-F238E27FC236}">
                <a16:creationId xmlns:a16="http://schemas.microsoft.com/office/drawing/2014/main" id="{04337A20-8869-AC11-E8A6-4E70B99EFC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18860" y="4308380"/>
            <a:ext cx="2505328" cy="199800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20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8939</TotalTime>
  <Words>4903</Words>
  <Application>Microsoft Macintosh PowerPoint</Application>
  <PresentationFormat>Widescreen</PresentationFormat>
  <Paragraphs>385</Paragraphs>
  <Slides>33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AkayaKanadaka</vt:lpstr>
      <vt:lpstr>Aptos</vt:lpstr>
      <vt:lpstr>Aptos Display</vt:lpstr>
      <vt:lpstr>Arial</vt:lpstr>
      <vt:lpstr>Calibri</vt:lpstr>
      <vt:lpstr>Constantia</vt:lpstr>
      <vt:lpstr>Office Theme</vt:lpstr>
      <vt:lpstr>Analyzing And Forecasting Restaurant Inspection Grades in NYC</vt:lpstr>
      <vt:lpstr>About this Project</vt:lpstr>
      <vt:lpstr>Our Approach</vt:lpstr>
      <vt:lpstr>Inspection Data (Dataset 1)</vt:lpstr>
      <vt:lpstr>Business Acceleration (Dataset 2)</vt:lpstr>
      <vt:lpstr>Challenges Faced</vt:lpstr>
      <vt:lpstr>Pre-processing Steps for Inspection Data</vt:lpstr>
      <vt:lpstr>Exploratory Data Analysis for Inspection Data</vt:lpstr>
      <vt:lpstr>Exploratory Data Analysis for Inspection Data</vt:lpstr>
      <vt:lpstr>EDA Summary for Inspection Data</vt:lpstr>
      <vt:lpstr>Pre-processing Steps for Business Acceleration Data</vt:lpstr>
      <vt:lpstr>Exploratory Data Analysis for Business Acceleration</vt:lpstr>
      <vt:lpstr>EDA Summary for Business Acceleration Data</vt:lpstr>
      <vt:lpstr>Overall Summary after Merging both Datasets and Pre-processing</vt:lpstr>
      <vt:lpstr>Time Series Analysis for Restaurant Inspection Data</vt:lpstr>
      <vt:lpstr>Key Features Identified for Analysis and Modelling</vt:lpstr>
      <vt:lpstr>Machine Learning models we implemented</vt:lpstr>
      <vt:lpstr>Decision Tree</vt:lpstr>
      <vt:lpstr>Random Forest</vt:lpstr>
      <vt:lpstr>Logistic Regression</vt:lpstr>
      <vt:lpstr>Support Vector Machine</vt:lpstr>
      <vt:lpstr>XG Boost</vt:lpstr>
      <vt:lpstr>Model Comparison</vt:lpstr>
      <vt:lpstr>Best Model Interpreter using LIME (Random Forest)</vt:lpstr>
      <vt:lpstr>Time Series using ARIMA model</vt:lpstr>
      <vt:lpstr>Time Series Forecasting Model (12-Months)</vt:lpstr>
      <vt:lpstr>Is there a statistically significant relationship between features extracted from both datasets (business acceleration data and restaurant inspection data) and the inspection grades of restaurants in New York City?</vt:lpstr>
      <vt:lpstr>Does the timing of inspections and temporal trends affect specific inspection grades?</vt:lpstr>
      <vt:lpstr>Is there a correlation between NYC Business Acceleration support and food safety compliance? Does it improve inspection grades?</vt:lpstr>
      <vt:lpstr>How well can machine learning models predict or classify restaurant inspection grades based on selected variables? Which model performs best?</vt:lpstr>
      <vt:lpstr>Which features contribute most to the accuracy of machine learning models in analyzing inspection outcomes?</vt:lpstr>
      <vt:lpstr>Conclusion</vt:lpstr>
      <vt:lpstr>THANK YOU Forum is open for Questions, Discussions and Feedbacks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And Forecasting Restaurant Inspection Grades in NYC</dc:title>
  <dc:creator>Ansuman Patnaik</dc:creator>
  <cp:lastModifiedBy>Ansuman Patnaik</cp:lastModifiedBy>
  <cp:revision>3</cp:revision>
  <dcterms:created xsi:type="dcterms:W3CDTF">2024-05-05T06:21:59Z</dcterms:created>
  <dcterms:modified xsi:type="dcterms:W3CDTF">2024-05-14T23:10:02Z</dcterms:modified>
</cp:coreProperties>
</file>